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4" r:id="rId8"/>
    <p:sldId id="265" r:id="rId9"/>
    <p:sldId id="268" r:id="rId10"/>
    <p:sldId id="269" r:id="rId11"/>
    <p:sldId id="270" r:id="rId12"/>
    <p:sldId id="273" r:id="rId13"/>
    <p:sldId id="272"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22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80" autoAdjust="0"/>
  </p:normalViewPr>
  <p:slideViewPr>
    <p:cSldViewPr>
      <p:cViewPr>
        <p:scale>
          <a:sx n="83" d="100"/>
          <a:sy n="83" d="100"/>
        </p:scale>
        <p:origin x="-869" y="-35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104871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13E73-4D47-410B-83E5-F6682929FE77}" type="datetimeFigureOut">
              <a:rPr lang="de-DE" smtClean="0"/>
              <a:t>18.05.2018</a:t>
            </a:fld>
            <a:endParaRPr lang="de-DE"/>
          </a:p>
        </p:txBody>
      </p:sp>
      <p:sp>
        <p:nvSpPr>
          <p:cNvPr id="104871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104871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71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104871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2177A-6401-4597-A4D6-FB351833A9D0}" type="slidenum">
              <a:rPr lang="de-DE" smtClean="0"/>
              <a:t>‹Nr.›</a:t>
            </a:fld>
            <a:endParaRPr lang="de-DE"/>
          </a:p>
        </p:txBody>
      </p:sp>
    </p:spTree>
    <p:extLst>
      <p:ext uri="{BB962C8B-B14F-4D97-AF65-F5344CB8AC3E}">
        <p14:creationId xmlns:p14="http://schemas.microsoft.com/office/powerpoint/2010/main" val="384182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Folienbildplatzhalter 1"/>
          <p:cNvSpPr>
            <a:spLocks noGrp="1" noRot="1" noChangeAspect="1"/>
          </p:cNvSpPr>
          <p:nvPr>
            <p:ph type="sldImg"/>
          </p:nvPr>
        </p:nvSpPr>
        <p:spPr/>
      </p:sp>
      <p:sp>
        <p:nvSpPr>
          <p:cNvPr id="1048589" name="Notizenplatzhalter 2"/>
          <p:cNvSpPr>
            <a:spLocks noGrp="1"/>
          </p:cNvSpPr>
          <p:nvPr>
            <p:ph type="body" idx="1"/>
          </p:nvPr>
        </p:nvSpPr>
        <p:spPr/>
        <p:txBody>
          <a:bodyPr>
            <a:normAutofit/>
          </a:bodyPr>
          <a:lstStyle/>
          <a:p>
            <a:pPr>
              <a:buFontTx/>
              <a:buChar char="-"/>
            </a:pPr>
            <a:r>
              <a:rPr lang="de-DE" baseline="0" dirty="0" err="1" smtClean="0"/>
              <a:t>Usecase</a:t>
            </a:r>
            <a:r>
              <a:rPr lang="de-DE" baseline="0" dirty="0" smtClean="0"/>
              <a:t> , der </a:t>
            </a:r>
            <a:r>
              <a:rPr lang="de-DE" baseline="0" dirty="0" err="1" smtClean="0"/>
              <a:t>demonstriert,wie</a:t>
            </a:r>
            <a:r>
              <a:rPr lang="de-DE" baseline="0" dirty="0" smtClean="0"/>
              <a:t> der Forschungsverbund </a:t>
            </a:r>
            <a:r>
              <a:rPr lang="de-DE" baseline="0" dirty="0" err="1" smtClean="0"/>
              <a:t>Marbach</a:t>
            </a:r>
            <a:r>
              <a:rPr lang="de-DE" baseline="0" dirty="0" smtClean="0"/>
              <a:t> Weimar Wolfenbüttel die infrastrukturelle Herausforderung angegangen ist eine integrierte Suche über heterogene Datenbestände umzusetzen und warum wir uns entschieden haben, für diese Suche die </a:t>
            </a:r>
            <a:r>
              <a:rPr lang="de-DE" baseline="0" dirty="0" err="1" smtClean="0"/>
              <a:t>Generic</a:t>
            </a:r>
            <a:r>
              <a:rPr lang="de-DE" baseline="0" dirty="0" smtClean="0"/>
              <a:t> </a:t>
            </a:r>
            <a:r>
              <a:rPr lang="de-DE" baseline="0" dirty="0" err="1" smtClean="0"/>
              <a:t>Search</a:t>
            </a:r>
            <a:r>
              <a:rPr lang="de-DE" baseline="0" dirty="0" smtClean="0"/>
              <a:t> von DARIAH zu verwenden.</a:t>
            </a:r>
          </a:p>
          <a:p>
            <a:pPr>
              <a:buFontTx/>
              <a:buChar char="-"/>
            </a:pPr>
            <a:endParaRPr lang="de-DE" baseline="0" dirty="0" smtClean="0"/>
          </a:p>
          <a:p>
            <a:r>
              <a:rPr lang="de-DE" dirty="0" smtClean="0"/>
              <a:t>-Dieser</a:t>
            </a:r>
            <a:r>
              <a:rPr lang="de-DE" baseline="0" dirty="0" smtClean="0"/>
              <a:t> </a:t>
            </a:r>
            <a:r>
              <a:rPr lang="de-DE" baseline="0" dirty="0" err="1" smtClean="0"/>
              <a:t>Usecase</a:t>
            </a:r>
            <a:r>
              <a:rPr lang="de-DE" baseline="0" dirty="0" smtClean="0"/>
              <a:t> ist auch ein schönes Beispiel dafür, warum Nachhaltigkeit im DH Kontext auch bedeutet sich zu vernetzen und zu kooperieren und nicht immer eigene Lösungen zu bauen, sondern auf bereits etablierte und bewährte Infrastrukturen zu setzen und diese ggbfs. zu für die eigenen Zwecke zu modifizieren.</a:t>
            </a:r>
            <a:endParaRPr lang="de-DE" dirty="0"/>
          </a:p>
        </p:txBody>
      </p:sp>
      <p:sp>
        <p:nvSpPr>
          <p:cNvPr id="1048590" name="Foliennummernplatzhalter 3"/>
          <p:cNvSpPr>
            <a:spLocks noGrp="1"/>
          </p:cNvSpPr>
          <p:nvPr>
            <p:ph type="sldNum" sz="quarter" idx="10"/>
          </p:nvPr>
        </p:nvSpPr>
        <p:spPr/>
        <p:txBody>
          <a:bodyPr/>
          <a:lstStyle/>
          <a:p>
            <a:fld id="{EC42177A-6401-4597-A4D6-FB351833A9D0}"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Folienbildplatzhalter 1"/>
          <p:cNvSpPr>
            <a:spLocks noGrp="1" noRot="1" noChangeAspect="1"/>
          </p:cNvSpPr>
          <p:nvPr>
            <p:ph type="sldImg"/>
          </p:nvPr>
        </p:nvSpPr>
        <p:spPr/>
      </p:sp>
      <p:sp>
        <p:nvSpPr>
          <p:cNvPr id="1048647" name="Notizenplatzhalter 2"/>
          <p:cNvSpPr>
            <a:spLocks noGrp="1"/>
          </p:cNvSpPr>
          <p:nvPr>
            <p:ph type="body" idx="1"/>
          </p:nvPr>
        </p:nvSpPr>
        <p:spPr/>
        <p:txBody>
          <a:bodyPr/>
          <a:lstStyle/>
          <a:p>
            <a:endParaRPr lang="de-DE" baseline="0" dirty="0" smtClean="0"/>
          </a:p>
        </p:txBody>
      </p:sp>
      <p:sp>
        <p:nvSpPr>
          <p:cNvPr id="1048648" name="Foliennummernplatzhalter 3"/>
          <p:cNvSpPr>
            <a:spLocks noGrp="1"/>
          </p:cNvSpPr>
          <p:nvPr>
            <p:ph type="sldNum" sz="quarter" idx="10"/>
          </p:nvPr>
        </p:nvSpPr>
        <p:spPr/>
        <p:txBody>
          <a:bodyPr/>
          <a:lstStyle/>
          <a:p>
            <a:fld id="{39F45896-357B-44D5-86BB-649FEAD73846}" type="slidenum">
              <a:rPr lang="de-DE" smtClean="0"/>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Folienbildplatzhalter 1"/>
          <p:cNvSpPr>
            <a:spLocks noGrp="1" noRot="1" noChangeAspect="1"/>
          </p:cNvSpPr>
          <p:nvPr>
            <p:ph type="sldImg"/>
          </p:nvPr>
        </p:nvSpPr>
        <p:spPr/>
      </p:sp>
      <p:sp>
        <p:nvSpPr>
          <p:cNvPr id="1048662" name="Notizenplatzhalter 2"/>
          <p:cNvSpPr>
            <a:spLocks noGrp="1"/>
          </p:cNvSpPr>
          <p:nvPr>
            <p:ph type="body" idx="1"/>
          </p:nvPr>
        </p:nvSpPr>
        <p:spPr/>
        <p:txBody>
          <a:bodyPr>
            <a:normAutofit/>
          </a:bodyPr>
          <a:lstStyle/>
          <a:p>
            <a:r>
              <a:rPr lang="de-DE" baseline="0" dirty="0" smtClean="0"/>
              <a:t>Den eben beschriebenen Ansatz nochmal visualisiert:</a:t>
            </a:r>
          </a:p>
          <a:p>
            <a:r>
              <a:rPr lang="de-DE" baseline="0" dirty="0" smtClean="0"/>
              <a:t>Originaldaten haben die höchste Informationsdichte, aber daher auch die geringste Homogenität zu anderen Sammlungen. Nehmen wir alle musealen Sammlungen und bilden sie in LIDO ab und alle archivalischen Sammlungen und bilden die in EAD ab usw. Innerhalb einer Kategorie sind die Daten homogen, aber es gibt Unterschiede zu den anderen Formaten. Ganz oben an der Spitze steht das generische Metadatenformat, in dem alle Sammlungen gleich strukturiert vorliegen, aber eben nicht alle Informationen der Originaldaten vorhanden sind.</a:t>
            </a:r>
          </a:p>
          <a:p>
            <a:endParaRPr lang="de-DE" baseline="0" dirty="0" smtClean="0"/>
          </a:p>
          <a:p>
            <a:r>
              <a:rPr lang="de-DE" baseline="0" dirty="0" smtClean="0"/>
              <a:t>Spartenmetadaten-&gt; </a:t>
            </a:r>
            <a:r>
              <a:rPr lang="de-DE" baseline="0" dirty="0" err="1" smtClean="0"/>
              <a:t>Europeanaprinzip</a:t>
            </a:r>
            <a:endParaRPr lang="de-DE" baseline="0" dirty="0" smtClean="0"/>
          </a:p>
          <a:p>
            <a:r>
              <a:rPr lang="de-DE" baseline="0" dirty="0" smtClean="0"/>
              <a:t>MMM: ein Format für alle Informationen</a:t>
            </a:r>
          </a:p>
        </p:txBody>
      </p:sp>
      <p:sp>
        <p:nvSpPr>
          <p:cNvPr id="1048663" name="Foliennummernplatzhalter 3"/>
          <p:cNvSpPr>
            <a:spLocks noGrp="1"/>
          </p:cNvSpPr>
          <p:nvPr>
            <p:ph type="sldNum" sz="quarter" idx="10"/>
          </p:nvPr>
        </p:nvSpPr>
        <p:spPr/>
        <p:txBody>
          <a:bodyPr/>
          <a:lstStyle/>
          <a:p>
            <a:fld id="{B0DE6AC4-ED81-47E1-BA12-27C1DF56B661}" type="slidenum">
              <a:rPr lang="de-DE" smtClean="0"/>
              <a:t>13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Folienbildplatzhalter 1"/>
          <p:cNvSpPr>
            <a:spLocks noGrp="1" noRot="1" noChangeAspect="1"/>
          </p:cNvSpPr>
          <p:nvPr>
            <p:ph type="sldImg"/>
          </p:nvPr>
        </p:nvSpPr>
        <p:spPr/>
      </p:sp>
      <p:sp>
        <p:nvSpPr>
          <p:cNvPr id="1048598" name="Notizenplatzhalter 2"/>
          <p:cNvSpPr>
            <a:spLocks noGrp="1"/>
          </p:cNvSpPr>
          <p:nvPr>
            <p:ph type="body" idx="1"/>
          </p:nvPr>
        </p:nvSpPr>
        <p:spPr/>
        <p:txBody>
          <a:bodyPr>
            <a:normAutofit/>
          </a:bodyPr>
          <a:lstStyle/>
          <a:p>
            <a:pPr>
              <a:buFontTx/>
              <a:buChar char="-"/>
            </a:pPr>
            <a:r>
              <a:rPr lang="de-DE" baseline="0" dirty="0" smtClean="0"/>
              <a:t>Kurzvorstellung MWW</a:t>
            </a:r>
          </a:p>
          <a:p>
            <a:pPr>
              <a:buFontTx/>
              <a:buChar char="-"/>
            </a:pPr>
            <a:endParaRPr lang="de-DE" baseline="0" dirty="0" smtClean="0"/>
          </a:p>
          <a:p>
            <a:r>
              <a:rPr lang="de-DE" sz="1200" b="0" i="0" kern="1200" dirty="0" smtClean="0">
                <a:solidFill>
                  <a:schemeClr val="tx1"/>
                </a:solidFill>
                <a:latin typeface="+mn-lt"/>
                <a:ea typeface="+mn-ea"/>
                <a:cs typeface="+mn-cs"/>
              </a:rPr>
              <a:t>- Durch die</a:t>
            </a:r>
            <a:r>
              <a:rPr lang="de-DE" sz="1200" b="0" i="0" kern="1200" baseline="0" dirty="0" smtClean="0">
                <a:solidFill>
                  <a:schemeClr val="tx1"/>
                </a:solidFill>
                <a:latin typeface="+mn-lt"/>
                <a:ea typeface="+mn-ea"/>
                <a:cs typeface="+mn-cs"/>
              </a:rPr>
              <a:t> Gründung des gemeinsamen</a:t>
            </a:r>
            <a:r>
              <a:rPr lang="de-DE" sz="1200" b="0" i="0" kern="1200" dirty="0" smtClean="0">
                <a:solidFill>
                  <a:schemeClr val="tx1"/>
                </a:solidFill>
                <a:latin typeface="+mn-lt"/>
                <a:ea typeface="+mn-ea"/>
                <a:cs typeface="+mn-cs"/>
              </a:rPr>
              <a:t> Verbunds sollen die einzigartigen Sammlungen, welche</a:t>
            </a:r>
            <a:r>
              <a:rPr lang="de-DE" sz="1200" b="0" i="0" kern="1200" baseline="0" dirty="0" smtClean="0">
                <a:solidFill>
                  <a:schemeClr val="tx1"/>
                </a:solidFill>
                <a:latin typeface="+mn-lt"/>
                <a:ea typeface="+mn-ea"/>
                <a:cs typeface="+mn-cs"/>
              </a:rPr>
              <a:t> die komplette Bandbreite des kulturellen Erbes in Deutschland abbilden,</a:t>
            </a:r>
            <a:r>
              <a:rPr lang="de-DE" sz="1200" b="0" i="0" kern="1200" dirty="0" smtClean="0">
                <a:solidFill>
                  <a:schemeClr val="tx1"/>
                </a:solidFill>
                <a:latin typeface="+mn-lt"/>
                <a:ea typeface="+mn-ea"/>
                <a:cs typeface="+mn-cs"/>
              </a:rPr>
              <a:t> noch stärker in den Fokus der Wissenschaft gerückt werden. Dafür initiiert der </a:t>
            </a:r>
            <a:r>
              <a:rPr lang="de-DE" sz="1200" b="0" i="0" kern="1200" dirty="0" err="1" smtClean="0">
                <a:solidFill>
                  <a:schemeClr val="tx1"/>
                </a:solidFill>
                <a:latin typeface="+mn-lt"/>
                <a:ea typeface="+mn-ea"/>
                <a:cs typeface="+mn-cs"/>
              </a:rPr>
              <a:t>Foprschungsverbund</a:t>
            </a:r>
            <a:r>
              <a:rPr lang="de-DE" sz="1200" b="0" i="0" kern="1200" dirty="0" smtClean="0">
                <a:solidFill>
                  <a:schemeClr val="tx1"/>
                </a:solidFill>
                <a:latin typeface="+mn-lt"/>
                <a:ea typeface="+mn-ea"/>
                <a:cs typeface="+mn-cs"/>
              </a:rPr>
              <a:t> eigene Projekte, Tagungen,</a:t>
            </a:r>
            <a:r>
              <a:rPr lang="de-DE" sz="1200" b="0" i="0" kern="1200" baseline="0" dirty="0" smtClean="0">
                <a:solidFill>
                  <a:schemeClr val="tx1"/>
                </a:solidFill>
                <a:latin typeface="+mn-lt"/>
                <a:ea typeface="+mn-ea"/>
                <a:cs typeface="+mn-cs"/>
              </a:rPr>
              <a:t> Workshops, Ausstellungen und eben den Aufbau einer gemeinsamen digitalen Infrastruktur!</a:t>
            </a:r>
            <a:endParaRPr lang="de-DE" dirty="0"/>
          </a:p>
        </p:txBody>
      </p:sp>
      <p:sp>
        <p:nvSpPr>
          <p:cNvPr id="1048599" name="Foliennummernplatzhalter 3"/>
          <p:cNvSpPr>
            <a:spLocks noGrp="1"/>
          </p:cNvSpPr>
          <p:nvPr>
            <p:ph type="sldNum" sz="quarter" idx="10"/>
          </p:nvPr>
        </p:nvSpPr>
        <p:spPr/>
        <p:txBody>
          <a:bodyPr/>
          <a:lstStyle/>
          <a:p>
            <a:fld id="{EC42177A-6401-4597-A4D6-FB351833A9D0}" type="slidenum">
              <a:rPr lang="de-DE" smtClean="0"/>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Folienbildplatzhalter 1"/>
          <p:cNvSpPr>
            <a:spLocks noGrp="1" noRot="1" noChangeAspect="1"/>
          </p:cNvSpPr>
          <p:nvPr>
            <p:ph type="sldImg"/>
          </p:nvPr>
        </p:nvSpPr>
        <p:spPr/>
      </p:sp>
      <p:sp>
        <p:nvSpPr>
          <p:cNvPr id="1048602" name="Notizenplatzhalter 2"/>
          <p:cNvSpPr>
            <a:spLocks noGrp="1"/>
          </p:cNvSpPr>
          <p:nvPr>
            <p:ph type="body" idx="1"/>
          </p:nvPr>
        </p:nvSpPr>
        <p:spPr/>
        <p:txBody>
          <a:bodyPr>
            <a:normAutofit/>
          </a:bodyPr>
          <a:lstStyle/>
          <a:p>
            <a:r>
              <a:rPr lang="de-DE" baseline="0" dirty="0" smtClean="0"/>
              <a:t>- Über die gemeinsame digitale Infrastruktur sollen die Einrichtungen bzw. ihre Sammlungen virtuelle zusammenwachsen. </a:t>
            </a:r>
          </a:p>
          <a:p>
            <a:endParaRPr lang="de-DE" baseline="0" dirty="0" smtClean="0"/>
          </a:p>
        </p:txBody>
      </p:sp>
      <p:sp>
        <p:nvSpPr>
          <p:cNvPr id="1048603" name="Foliennummernplatzhalter 3"/>
          <p:cNvSpPr>
            <a:spLocks noGrp="1"/>
          </p:cNvSpPr>
          <p:nvPr>
            <p:ph type="sldNum" sz="quarter" idx="10"/>
          </p:nvPr>
        </p:nvSpPr>
        <p:spPr/>
        <p:txBody>
          <a:bodyPr/>
          <a:lstStyle/>
          <a:p>
            <a:fld id="{EC42177A-6401-4597-A4D6-FB351833A9D0}" type="slidenum">
              <a:rPr lang="de-DE" smtClean="0"/>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Folienbildplatzhalter 1"/>
          <p:cNvSpPr>
            <a:spLocks noGrp="1" noRot="1" noChangeAspect="1"/>
          </p:cNvSpPr>
          <p:nvPr>
            <p:ph type="sldImg"/>
          </p:nvPr>
        </p:nvSpPr>
        <p:spPr/>
      </p:sp>
      <p:sp>
        <p:nvSpPr>
          <p:cNvPr id="1048606" name="Notizenplatzhalter 2"/>
          <p:cNvSpPr>
            <a:spLocks noGrp="1"/>
          </p:cNvSpPr>
          <p:nvPr>
            <p:ph type="body" idx="1"/>
          </p:nvPr>
        </p:nvSpPr>
        <p:spPr/>
        <p:txBody>
          <a:bodyPr>
            <a:normAutofit/>
          </a:bodyPr>
          <a:lstStyle/>
          <a:p>
            <a:endParaRPr lang="de-DE" baseline="0" dirty="0" smtClean="0"/>
          </a:p>
        </p:txBody>
      </p:sp>
      <p:sp>
        <p:nvSpPr>
          <p:cNvPr id="1048607" name="Foliennummernplatzhalter 3"/>
          <p:cNvSpPr>
            <a:spLocks noGrp="1"/>
          </p:cNvSpPr>
          <p:nvPr>
            <p:ph type="sldNum" sz="quarter" idx="10"/>
          </p:nvPr>
        </p:nvSpPr>
        <p:spPr/>
        <p:txBody>
          <a:bodyPr/>
          <a:lstStyle/>
          <a:p>
            <a:fld id="{EC42177A-6401-4597-A4D6-FB351833A9D0}" type="slidenum">
              <a:rPr lang="de-DE" smtClean="0"/>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Folienbildplatzhalter 1"/>
          <p:cNvSpPr>
            <a:spLocks noGrp="1" noRot="1" noChangeAspect="1"/>
          </p:cNvSpPr>
          <p:nvPr>
            <p:ph type="sldImg"/>
          </p:nvPr>
        </p:nvSpPr>
        <p:spPr/>
      </p:sp>
      <p:sp>
        <p:nvSpPr>
          <p:cNvPr id="1048611" name="Notizenplatzhalter 2"/>
          <p:cNvSpPr>
            <a:spLocks noGrp="1"/>
          </p:cNvSpPr>
          <p:nvPr>
            <p:ph type="body" idx="1"/>
          </p:nvPr>
        </p:nvSpPr>
        <p:spPr/>
        <p:txBody>
          <a:bodyPr>
            <a:normAutofit/>
          </a:bodyPr>
          <a:lstStyle/>
          <a:p>
            <a:endParaRPr lang="de-DE" baseline="0" dirty="0" smtClean="0"/>
          </a:p>
        </p:txBody>
      </p:sp>
      <p:sp>
        <p:nvSpPr>
          <p:cNvPr id="1048612" name="Foliennummernplatzhalter 3"/>
          <p:cNvSpPr>
            <a:spLocks noGrp="1"/>
          </p:cNvSpPr>
          <p:nvPr>
            <p:ph type="sldNum" sz="quarter" idx="10"/>
          </p:nvPr>
        </p:nvSpPr>
        <p:spPr/>
        <p:txBody>
          <a:bodyPr/>
          <a:lstStyle/>
          <a:p>
            <a:fld id="{B0DE6AC4-ED81-47E1-BA12-27C1DF56B661}" type="slidenum">
              <a:rPr lang="de-DE" smtClean="0"/>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Folienbildplatzhalter 1"/>
          <p:cNvSpPr>
            <a:spLocks noGrp="1" noRot="1" noChangeAspect="1"/>
          </p:cNvSpPr>
          <p:nvPr>
            <p:ph type="sldImg"/>
          </p:nvPr>
        </p:nvSpPr>
        <p:spPr/>
      </p:sp>
      <p:sp>
        <p:nvSpPr>
          <p:cNvPr id="1048616" name="Notizenplatzhalter 2"/>
          <p:cNvSpPr>
            <a:spLocks noGrp="1"/>
          </p:cNvSpPr>
          <p:nvPr>
            <p:ph type="body" idx="1"/>
          </p:nvPr>
        </p:nvSpPr>
        <p:spPr/>
        <p:txBody>
          <a:bodyPr>
            <a:normAutofit/>
          </a:bodyPr>
          <a:lstStyle/>
          <a:p>
            <a:pPr marL="539750" lvl="1" indent="-514350">
              <a:spcBef>
                <a:spcPts val="0"/>
              </a:spcBef>
              <a:buClr>
                <a:srgbClr val="B4822E"/>
              </a:buClr>
              <a:buFont typeface="+mj-lt"/>
              <a:buNone/>
            </a:pPr>
            <a:r>
              <a:rPr lang="de-DE" sz="2000" dirty="0" smtClean="0">
                <a:latin typeface="Open Sans" panose="020B0606030504020204" pitchFamily="34" charset="0"/>
                <a:ea typeface="Open Sans" panose="020B0606030504020204" pitchFamily="34" charset="0"/>
                <a:cs typeface="Open Sans" panose="020B0606030504020204" pitchFamily="34" charset="0"/>
              </a:rPr>
              <a:t>Unser</a:t>
            </a:r>
            <a:r>
              <a:rPr lang="de-DE" sz="2000" baseline="0" dirty="0" smtClean="0">
                <a:latin typeface="Open Sans" panose="020B0606030504020204" pitchFamily="34" charset="0"/>
                <a:ea typeface="Open Sans" panose="020B0606030504020204" pitchFamily="34" charset="0"/>
                <a:cs typeface="Open Sans" panose="020B0606030504020204" pitchFamily="34" charset="0"/>
              </a:rPr>
              <a:t> Lösungsansatz sieht daher wie folgt aus:</a:t>
            </a: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Clr>
                <a:srgbClr val="B4822E"/>
              </a:buClr>
              <a:buFont typeface="+mj-lt"/>
              <a:buNone/>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Clr>
                <a:srgbClr val="B4822E"/>
              </a:buClr>
              <a:buFont typeface="+mj-lt"/>
              <a:buAutoNum type="arabicPeriod"/>
            </a:pPr>
            <a:r>
              <a:rPr lang="de-DE" sz="2000" dirty="0" smtClean="0">
                <a:latin typeface="Open Sans" panose="020B0606030504020204" pitchFamily="34" charset="0"/>
                <a:ea typeface="Open Sans" panose="020B0606030504020204" pitchFamily="34" charset="0"/>
                <a:cs typeface="Open Sans" panose="020B0606030504020204" pitchFamily="34" charset="0"/>
              </a:rPr>
              <a:t>Die Verbundeinrichtungen besitzen eine Vielzahl an digitalen Sammlungen. Die technische und inhaltliche Heterogenität verhinderte jedoch bisher eine gemeinsame Datennutzung, die jedoch von der Forschung gewünscht wird.  </a:t>
            </a:r>
          </a:p>
          <a:p>
            <a:pPr marL="539750" lvl="1" indent="-514350">
              <a:spcBef>
                <a:spcPts val="0"/>
              </a:spcBef>
              <a:buAutoNum type="arabicPeriod"/>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Clr>
                <a:srgbClr val="B4822E"/>
              </a:buClr>
              <a:buFont typeface="+mj-lt"/>
              <a:buAutoNum type="arabicPeriod"/>
            </a:pPr>
            <a:r>
              <a:rPr lang="de-DE" sz="2000" dirty="0" smtClean="0">
                <a:latin typeface="Open Sans" panose="020B0606030504020204" pitchFamily="34" charset="0"/>
                <a:ea typeface="Open Sans" panose="020B0606030504020204" pitchFamily="34" charset="0"/>
                <a:cs typeface="Open Sans" panose="020B0606030504020204" pitchFamily="34" charset="0"/>
              </a:rPr>
              <a:t>Spezielle Forschungsinteressen benötigen angepasste informationstechnische Suchmöglichkeiten, um Forschungsfragen bedienen zu können. Deswegen können wir die Sammlungen nicht in ein flaches</a:t>
            </a:r>
            <a:r>
              <a:rPr lang="de-DE" sz="2000" baseline="0" dirty="0" smtClean="0">
                <a:latin typeface="Open Sans" panose="020B0606030504020204" pitchFamily="34" charset="0"/>
                <a:ea typeface="Open Sans" panose="020B0606030504020204" pitchFamily="34" charset="0"/>
                <a:cs typeface="Open Sans" panose="020B0606030504020204" pitchFamily="34" charset="0"/>
              </a:rPr>
              <a:t> Datenformat wie Dublin Core </a:t>
            </a:r>
            <a:r>
              <a:rPr lang="de-DE" sz="2000" baseline="0" dirty="0" err="1" smtClean="0">
                <a:latin typeface="Open Sans" panose="020B0606030504020204" pitchFamily="34" charset="0"/>
                <a:ea typeface="Open Sans" panose="020B0606030504020204" pitchFamily="34" charset="0"/>
                <a:cs typeface="Open Sans" panose="020B0606030504020204" pitchFamily="34" charset="0"/>
              </a:rPr>
              <a:t>transfomieren</a:t>
            </a:r>
            <a:r>
              <a:rPr lang="de-DE" sz="2000" baseline="0" dirty="0" smtClean="0">
                <a:latin typeface="Open Sans" panose="020B0606030504020204" pitchFamily="34" charset="0"/>
                <a:ea typeface="Open Sans" panose="020B0606030504020204" pitchFamily="34" charset="0"/>
                <a:cs typeface="Open Sans" panose="020B0606030504020204" pitchFamily="34" charset="0"/>
              </a:rPr>
              <a:t>, weil dann sehr Informationen verloren gehen würden. </a:t>
            </a: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None/>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None/>
            </a:pPr>
            <a:r>
              <a:rPr lang="de-DE" sz="2000" dirty="0" smtClean="0">
                <a:solidFill>
                  <a:srgbClr val="B4822E"/>
                </a:solidFill>
                <a:latin typeface="Open Sans" panose="020B0606030504020204" pitchFamily="34" charset="0"/>
                <a:ea typeface="Open Sans" panose="020B0606030504020204" pitchFamily="34" charset="0"/>
                <a:cs typeface="Open Sans" panose="020B0606030504020204" pitchFamily="34" charset="0"/>
              </a:rPr>
              <a:t>→ </a:t>
            </a:r>
            <a:r>
              <a:rPr lang="de-DE" sz="2000" dirty="0" smtClean="0">
                <a:latin typeface="Open Sans" panose="020B0606030504020204" pitchFamily="34" charset="0"/>
                <a:ea typeface="Open Sans" panose="020B0606030504020204" pitchFamily="34" charset="0"/>
                <a:cs typeface="Open Sans" panose="020B0606030504020204" pitchFamily="34" charset="0"/>
              </a:rPr>
              <a:t>   Eine Integration der digitalen Sammlungen der Verbundeinrichtungen in eine generische Suche ist daher nur unter Wahrung der ursprünglichen Informationsvielfalt sinnvoll</a:t>
            </a:r>
          </a:p>
          <a:p>
            <a:endParaRPr lang="de-DE" dirty="0"/>
          </a:p>
        </p:txBody>
      </p:sp>
      <p:sp>
        <p:nvSpPr>
          <p:cNvPr id="1048617" name="Foliennummernplatzhalter 3"/>
          <p:cNvSpPr>
            <a:spLocks noGrp="1"/>
          </p:cNvSpPr>
          <p:nvPr>
            <p:ph type="sldNum" sz="quarter" idx="10"/>
          </p:nvPr>
        </p:nvSpPr>
        <p:spPr/>
        <p:txBody>
          <a:bodyPr/>
          <a:lstStyle/>
          <a:p>
            <a:fld id="{B0DE6AC4-ED81-47E1-BA12-27C1DF56B661}" type="slidenum">
              <a:rPr lang="de-DE" smtClean="0"/>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Folienbildplatzhalter 1"/>
          <p:cNvSpPr>
            <a:spLocks noGrp="1" noRot="1" noChangeAspect="1"/>
          </p:cNvSpPr>
          <p:nvPr>
            <p:ph type="sldImg"/>
          </p:nvPr>
        </p:nvSpPr>
        <p:spPr/>
      </p:sp>
      <p:sp>
        <p:nvSpPr>
          <p:cNvPr id="1048628" name="Notizenplatzhalter 2"/>
          <p:cNvSpPr>
            <a:spLocks noGrp="1"/>
          </p:cNvSpPr>
          <p:nvPr>
            <p:ph type="body" idx="1"/>
          </p:nvPr>
        </p:nvSpPr>
        <p:spPr/>
        <p:txBody>
          <a:bodyPr/>
          <a:lstStyle/>
          <a:p>
            <a:r>
              <a:rPr lang="de-DE" dirty="0" smtClean="0"/>
              <a:t>Unser Traditionelle Lösungsansatz wurde in</a:t>
            </a:r>
            <a:r>
              <a:rPr lang="de-DE" baseline="0" dirty="0" smtClean="0"/>
              <a:t> einem Vorprojekt umgesetzt: Ausschreibung, Vergabe, Dienstleister… </a:t>
            </a:r>
            <a:endParaRPr lang="de-DE" dirty="0" smtClean="0"/>
          </a:p>
          <a:p>
            <a:r>
              <a:rPr lang="de-DE" dirty="0" smtClean="0"/>
              <a:t>Für diesen Test haben wir ein Testkorpus zusammengestellt.</a:t>
            </a:r>
          </a:p>
          <a:p>
            <a:r>
              <a:rPr lang="de-DE" dirty="0" smtClean="0"/>
              <a:t>Ausgewählt</a:t>
            </a:r>
            <a:r>
              <a:rPr lang="de-DE" baseline="0" dirty="0" smtClean="0"/>
              <a:t> wurde aus unserer Prioritätsliste möglichst heterogene Quellen:</a:t>
            </a:r>
          </a:p>
          <a:p>
            <a:endParaRPr lang="de-DE" baseline="0" dirty="0" smtClean="0"/>
          </a:p>
          <a:p>
            <a:pPr marL="171450" indent="-171450">
              <a:buFontTx/>
              <a:buChar char="-"/>
            </a:pPr>
            <a:r>
              <a:rPr lang="de-DE" baseline="0" dirty="0" smtClean="0"/>
              <a:t>Das heißt-</a:t>
            </a:r>
          </a:p>
          <a:p>
            <a:pPr marL="171450" indent="-171450">
              <a:buFontTx/>
              <a:buChar char="-"/>
            </a:pPr>
            <a:r>
              <a:rPr lang="de-DE" baseline="0" dirty="0" smtClean="0"/>
              <a:t>Aus drei Häusern (DLA, HAB, KSW)</a:t>
            </a:r>
          </a:p>
          <a:p>
            <a:pPr marL="171450" indent="-171450">
              <a:buFontTx/>
              <a:buChar char="-"/>
            </a:pPr>
            <a:r>
              <a:rPr lang="de-DE" baseline="0" dirty="0" smtClean="0"/>
              <a:t>Aus drei Sparten (Archiv, Bibliothek, Museum)</a:t>
            </a:r>
          </a:p>
          <a:p>
            <a:pPr marL="171450" indent="-171450">
              <a:buFontTx/>
              <a:buChar char="-"/>
            </a:pPr>
            <a:r>
              <a:rPr lang="de-DE" baseline="0" dirty="0" smtClean="0"/>
              <a:t>Mit </a:t>
            </a:r>
            <a:r>
              <a:rPr lang="de-DE" baseline="0" dirty="0" err="1" smtClean="0"/>
              <a:t>Digitalisaten</a:t>
            </a:r>
            <a:endParaRPr lang="de-DE" baseline="0" dirty="0" smtClean="0"/>
          </a:p>
          <a:p>
            <a:pPr marL="171450" indent="-171450">
              <a:buFontTx/>
              <a:buChar char="-"/>
            </a:pPr>
            <a:r>
              <a:rPr lang="de-DE" baseline="0" dirty="0" smtClean="0"/>
              <a:t>Texte</a:t>
            </a:r>
          </a:p>
          <a:p>
            <a:pPr marL="171450" indent="-171450">
              <a:buFontTx/>
              <a:buChar char="-"/>
            </a:pPr>
            <a:r>
              <a:rPr lang="de-DE" baseline="0" dirty="0" smtClean="0"/>
              <a:t>Usw.</a:t>
            </a:r>
          </a:p>
          <a:p>
            <a:pPr marL="0" indent="0">
              <a:buFontTx/>
              <a:buNone/>
            </a:pPr>
            <a:r>
              <a:rPr lang="de-DE" baseline="0" dirty="0" smtClean="0"/>
              <a:t>Damit der Korb noch etwas bunter gefüllt wird, kamen außerdem hinzu</a:t>
            </a:r>
          </a:p>
          <a:p>
            <a:pPr marL="171450" indent="-171450">
              <a:buFontTx/>
              <a:buChar char="-"/>
            </a:pPr>
            <a:r>
              <a:rPr lang="de-DE" baseline="0" dirty="0" smtClean="0"/>
              <a:t>Der </a:t>
            </a:r>
            <a:r>
              <a:rPr lang="de-DE" baseline="0" dirty="0" err="1" smtClean="0"/>
              <a:t>Opac</a:t>
            </a:r>
            <a:r>
              <a:rPr lang="de-DE" baseline="0" dirty="0" smtClean="0"/>
              <a:t> der HAB</a:t>
            </a:r>
          </a:p>
          <a:p>
            <a:pPr marL="171450" indent="-171450">
              <a:buFontTx/>
              <a:buChar char="-"/>
            </a:pPr>
            <a:r>
              <a:rPr lang="de-DE" baseline="0" dirty="0" smtClean="0"/>
              <a:t>Testdaten aus den Weimarer Museen </a:t>
            </a:r>
          </a:p>
          <a:p>
            <a:pPr marL="171450" indent="-171450">
              <a:buFontTx/>
              <a:buChar char="-"/>
            </a:pPr>
            <a:r>
              <a:rPr lang="de-DE" baseline="0" dirty="0" smtClean="0"/>
              <a:t>Aufsätze online der KSW (hier erfolgte auch der Test. Um Volltextsuchen zu integrieren)</a:t>
            </a:r>
          </a:p>
          <a:p>
            <a:pPr marL="171450" indent="-171450">
              <a:buFontTx/>
              <a:buChar char="-"/>
            </a:pPr>
            <a:endParaRPr lang="de-DE" baseline="0" dirty="0" smtClean="0"/>
          </a:p>
          <a:p>
            <a:pPr marL="171450" indent="-171450">
              <a:buFontTx/>
              <a:buChar char="-"/>
            </a:pPr>
            <a:endParaRPr lang="de-DE" baseline="0" dirty="0" smtClean="0"/>
          </a:p>
          <a:p>
            <a:r>
              <a:rPr lang="de-DE" dirty="0" smtClean="0"/>
              <a:t>Die </a:t>
            </a:r>
            <a:r>
              <a:rPr lang="de-DE" dirty="0" smtClean="0"/>
              <a:t>ist das Ergebnis.</a:t>
            </a:r>
            <a:r>
              <a:rPr lang="de-DE" baseline="0" dirty="0" smtClean="0"/>
              <a:t> Auftrag erfüllt. </a:t>
            </a:r>
          </a:p>
          <a:p>
            <a:r>
              <a:rPr lang="de-DE" baseline="0" dirty="0" smtClean="0"/>
              <a:t>Eine schicke Ansicht, Einbindung der Testdaten. </a:t>
            </a:r>
          </a:p>
        </p:txBody>
      </p:sp>
      <p:sp>
        <p:nvSpPr>
          <p:cNvPr id="1048629" name="Foliennummernplatzhalter 3"/>
          <p:cNvSpPr>
            <a:spLocks noGrp="1"/>
          </p:cNvSpPr>
          <p:nvPr>
            <p:ph type="sldNum" sz="quarter" idx="10"/>
          </p:nvPr>
        </p:nvSpPr>
        <p:spPr/>
        <p:txBody>
          <a:bodyPr/>
          <a:lstStyle/>
          <a:p>
            <a:fld id="{39F45896-357B-44D5-86BB-649FEAD73846}" type="slidenum">
              <a:rPr lang="de-DE" smtClean="0"/>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Folienbildplatzhalter 1"/>
          <p:cNvSpPr>
            <a:spLocks noGrp="1" noRot="1" noChangeAspect="1"/>
          </p:cNvSpPr>
          <p:nvPr>
            <p:ph type="sldImg"/>
          </p:nvPr>
        </p:nvSpPr>
        <p:spPr/>
      </p:sp>
      <p:sp>
        <p:nvSpPr>
          <p:cNvPr id="1048633" name="Notizenplatzhalter 2"/>
          <p:cNvSpPr>
            <a:spLocks noGrp="1"/>
          </p:cNvSpPr>
          <p:nvPr>
            <p:ph type="body" idx="1"/>
          </p:nvPr>
        </p:nvSpPr>
        <p:spPr/>
        <p:txBody>
          <a:bodyPr/>
          <a:lstStyle/>
          <a:p>
            <a:r>
              <a:rPr lang="de-DE" baseline="0" dirty="0" smtClean="0"/>
              <a:t>Nachteile</a:t>
            </a:r>
          </a:p>
          <a:p>
            <a:r>
              <a:rPr lang="de-DE" baseline="0" dirty="0" smtClean="0"/>
              <a:t>- Unsere reichen Daten, sind im Ergebnis sehr blass geworden. Ausgeschöpft wurden die Möglichkeiten nicht.
Kommunikation: 
- Kommerzieller Dienstleister, der unsere speziellen Daten nicht kennt/versteht. Z.b. Personen sind nicht immer Autoren, was ist eine gnd-nummer?
- der Prozess ist nicht für einen modularen Aufbau einer suche konzipiert. Ein Auftrag, eine Vergabe, alles muss zu diesem Zeitpunkt feststehen. Was mache ich mit dynamischen Quellen?</a:t>
            </a:r>
          </a:p>
          <a:p>
            <a:r>
              <a:rPr lang="de-DE" baseline="0" dirty="0" smtClean="0"/>
              <a:t>- Der Input ist holprig. Timo modelliert Daten in unser eigenes Format. Lieferung an Dienstleister, Einspielen, Kontrolle, Nachjustierungen, erneute Kontrolle. 
</a:t>
            </a:r>
          </a:p>
        </p:txBody>
      </p:sp>
      <p:sp>
        <p:nvSpPr>
          <p:cNvPr id="1048634" name="Foliennummernplatzhalter 3"/>
          <p:cNvSpPr>
            <a:spLocks noGrp="1"/>
          </p:cNvSpPr>
          <p:nvPr>
            <p:ph type="sldNum" sz="quarter" idx="10"/>
          </p:nvPr>
        </p:nvSpPr>
        <p:spPr/>
        <p:txBody>
          <a:bodyPr/>
          <a:lstStyle/>
          <a:p>
            <a:fld id="{39F45896-357B-44D5-86BB-649FEAD73846}" type="slidenum">
              <a:rPr lang="de-DE" smtClean="0"/>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Folienbildplatzhalter 1"/>
          <p:cNvSpPr>
            <a:spLocks noGrp="1" noRot="1" noChangeAspect="1"/>
          </p:cNvSpPr>
          <p:nvPr>
            <p:ph type="sldImg"/>
          </p:nvPr>
        </p:nvSpPr>
        <p:spPr/>
      </p:sp>
      <p:sp>
        <p:nvSpPr>
          <p:cNvPr id="1048642" name="Notizenplatzhalter 2"/>
          <p:cNvSpPr>
            <a:spLocks noGrp="1"/>
          </p:cNvSpPr>
          <p:nvPr>
            <p:ph type="body" idx="1"/>
          </p:nvPr>
        </p:nvSpPr>
        <p:spPr/>
        <p:txBody>
          <a:bodyPr/>
          <a:lstStyle/>
          <a:p>
            <a:r>
              <a:rPr lang="de-DE" baseline="0" dirty="0" smtClean="0"/>
              <a:t>Den Aufbau der </a:t>
            </a:r>
            <a:r>
              <a:rPr lang="de-DE" baseline="0" dirty="0" err="1" smtClean="0"/>
              <a:t>Generic</a:t>
            </a:r>
            <a:r>
              <a:rPr lang="de-DE" baseline="0" dirty="0" smtClean="0"/>
              <a:t> Search muss ich sicher nicht weiter beschreiben.</a:t>
            </a:r>
          </a:p>
          <a:p>
            <a:endParaRPr lang="de-DE" baseline="0" dirty="0" smtClean="0"/>
          </a:p>
          <a:p>
            <a:r>
              <a:rPr lang="de-DE" baseline="0" dirty="0" smtClean="0"/>
              <a:t>Die Sammlungen werden in der Collection Registry beschrieben, ihre Struktur – die Schemata – werden in der Schema-Registry erfasst. Ein Mapping erfolgt in der CrosswalkRegistry.
Die Daten der Suche sind also nicht (wie im Vorprojekt mit MetaVentis) zuvor im eigenem metadatenformat modelliert. Sie kommen in ihrem eigenem spezifischen Schema. Somit sind sie komplett in ihrer jeweiligen Erschließungstiefe vorhanden.</a:t>
            </a:r>
          </a:p>
        </p:txBody>
      </p:sp>
      <p:sp>
        <p:nvSpPr>
          <p:cNvPr id="1048643" name="Foliennummernplatzhalter 3"/>
          <p:cNvSpPr>
            <a:spLocks noGrp="1"/>
          </p:cNvSpPr>
          <p:nvPr>
            <p:ph type="sldNum" sz="quarter" idx="10"/>
          </p:nvPr>
        </p:nvSpPr>
        <p:spPr/>
        <p:txBody>
          <a:bodyPr/>
          <a:lstStyle/>
          <a:p>
            <a:fld id="{39F45896-357B-44D5-86BB-649FEAD73846}" type="slidenum">
              <a:rPr lang="de-DE" smtClean="0"/>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48581"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1048582"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1048583" name="Datumsplatzhalter 3"/>
          <p:cNvSpPr>
            <a:spLocks noGrp="1"/>
          </p:cNvSpPr>
          <p:nvPr>
            <p:ph type="dt" sz="half" idx="10"/>
          </p:nvPr>
        </p:nvSpPr>
        <p:spPr/>
        <p:txBody>
          <a:bodyPr/>
          <a:lstStyle/>
          <a:p>
            <a:fld id="{FF7B4426-7700-44DC-81D3-17DECE89AFEB}" type="datetimeFigureOut">
              <a:rPr lang="de-DE" smtClean="0"/>
              <a:t>18.05.2018</a:t>
            </a:fld>
            <a:endParaRPr lang="de-DE"/>
          </a:p>
        </p:txBody>
      </p:sp>
      <p:sp>
        <p:nvSpPr>
          <p:cNvPr id="1048584" name="Fußzeilenplatzhalter 4"/>
          <p:cNvSpPr>
            <a:spLocks noGrp="1"/>
          </p:cNvSpPr>
          <p:nvPr>
            <p:ph type="ftr" sz="quarter" idx="11"/>
          </p:nvPr>
        </p:nvSpPr>
        <p:spPr/>
        <p:txBody>
          <a:bodyPr/>
          <a:lstStyle/>
          <a:p>
            <a:endParaRPr lang="de-DE"/>
          </a:p>
        </p:txBody>
      </p:sp>
      <p:sp>
        <p:nvSpPr>
          <p:cNvPr id="1048585" name="Foliennummernplatzhalter 5"/>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1048701" name="Titel 1"/>
          <p:cNvSpPr>
            <a:spLocks noGrp="1"/>
          </p:cNvSpPr>
          <p:nvPr>
            <p:ph type="title"/>
          </p:nvPr>
        </p:nvSpPr>
        <p:spPr/>
        <p:txBody>
          <a:bodyPr/>
          <a:lstStyle/>
          <a:p>
            <a:r>
              <a:rPr lang="de-DE" smtClean="0"/>
              <a:t>Titelmasterformat durch Klicken bearbeiten</a:t>
            </a:r>
            <a:endParaRPr lang="de-DE"/>
          </a:p>
        </p:txBody>
      </p:sp>
      <p:sp>
        <p:nvSpPr>
          <p:cNvPr id="1048702"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703" name="Datumsplatzhalter 3"/>
          <p:cNvSpPr>
            <a:spLocks noGrp="1"/>
          </p:cNvSpPr>
          <p:nvPr>
            <p:ph type="dt" sz="half" idx="10"/>
          </p:nvPr>
        </p:nvSpPr>
        <p:spPr/>
        <p:txBody>
          <a:bodyPr/>
          <a:lstStyle/>
          <a:p>
            <a:fld id="{FF7B4426-7700-44DC-81D3-17DECE89AFEB}" type="datetimeFigureOut">
              <a:rPr lang="de-DE" smtClean="0"/>
              <a:t>18.05.2018</a:t>
            </a:fld>
            <a:endParaRPr lang="de-DE"/>
          </a:p>
        </p:txBody>
      </p:sp>
      <p:sp>
        <p:nvSpPr>
          <p:cNvPr id="1048704" name="Fußzeilenplatzhalter 4"/>
          <p:cNvSpPr>
            <a:spLocks noGrp="1"/>
          </p:cNvSpPr>
          <p:nvPr>
            <p:ph type="ftr" sz="quarter" idx="11"/>
          </p:nvPr>
        </p:nvSpPr>
        <p:spPr/>
        <p:txBody>
          <a:bodyPr/>
          <a:lstStyle/>
          <a:p>
            <a:endParaRPr lang="de-DE"/>
          </a:p>
        </p:txBody>
      </p:sp>
      <p:sp>
        <p:nvSpPr>
          <p:cNvPr id="1048705" name="Foliennummernplatzhalter 5"/>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104868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104868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684" name="Datumsplatzhalter 3"/>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85" name="Fußzeilenplatzhalter 4"/>
          <p:cNvSpPr>
            <a:spLocks noGrp="1"/>
          </p:cNvSpPr>
          <p:nvPr>
            <p:ph type="ftr" sz="quarter" idx="11"/>
          </p:nvPr>
        </p:nvSpPr>
        <p:spPr/>
        <p:txBody>
          <a:bodyPr/>
          <a:lstStyle/>
          <a:p>
            <a:endParaRPr lang="de-DE"/>
          </a:p>
        </p:txBody>
      </p:sp>
      <p:sp>
        <p:nvSpPr>
          <p:cNvPr id="1048686" name="Foliennummernplatzhalter 5"/>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048591" name="Titel 1"/>
          <p:cNvSpPr>
            <a:spLocks noGrp="1"/>
          </p:cNvSpPr>
          <p:nvPr>
            <p:ph type="title"/>
          </p:nvPr>
        </p:nvSpPr>
        <p:spPr/>
        <p:txBody>
          <a:bodyPr/>
          <a:lstStyle/>
          <a:p>
            <a:r>
              <a:rPr lang="de-DE" smtClean="0"/>
              <a:t>Titelmasterformat durch Klicken bearbeiten</a:t>
            </a:r>
            <a:endParaRPr lang="de-DE"/>
          </a:p>
        </p:txBody>
      </p:sp>
      <p:sp>
        <p:nvSpPr>
          <p:cNvPr id="1048592"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593" name="Datumsplatzhalter 3"/>
          <p:cNvSpPr>
            <a:spLocks noGrp="1"/>
          </p:cNvSpPr>
          <p:nvPr>
            <p:ph type="dt" sz="half" idx="10"/>
          </p:nvPr>
        </p:nvSpPr>
        <p:spPr/>
        <p:txBody>
          <a:bodyPr/>
          <a:lstStyle/>
          <a:p>
            <a:fld id="{FF7B4426-7700-44DC-81D3-17DECE89AFEB}" type="datetimeFigureOut">
              <a:rPr lang="de-DE" smtClean="0"/>
              <a:t>18.05.2018</a:t>
            </a:fld>
            <a:endParaRPr lang="de-DE"/>
          </a:p>
        </p:txBody>
      </p:sp>
      <p:sp>
        <p:nvSpPr>
          <p:cNvPr id="1048594" name="Fußzeilenplatzhalter 4"/>
          <p:cNvSpPr>
            <a:spLocks noGrp="1"/>
          </p:cNvSpPr>
          <p:nvPr>
            <p:ph type="ftr" sz="quarter" idx="11"/>
          </p:nvPr>
        </p:nvSpPr>
        <p:spPr/>
        <p:txBody>
          <a:bodyPr/>
          <a:lstStyle/>
          <a:p>
            <a:endParaRPr lang="de-DE"/>
          </a:p>
        </p:txBody>
      </p:sp>
      <p:sp>
        <p:nvSpPr>
          <p:cNvPr id="1048595" name="Foliennummernplatzhalter 5"/>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48696"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1048697"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1048698" name="Datumsplatzhalter 3"/>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99" name="Fußzeilenplatzhalter 4"/>
          <p:cNvSpPr>
            <a:spLocks noGrp="1"/>
          </p:cNvSpPr>
          <p:nvPr>
            <p:ph type="ftr" sz="quarter" idx="11"/>
          </p:nvPr>
        </p:nvSpPr>
        <p:spPr/>
        <p:txBody>
          <a:bodyPr/>
          <a:lstStyle/>
          <a:p>
            <a:endParaRPr lang="de-DE"/>
          </a:p>
        </p:txBody>
      </p:sp>
      <p:sp>
        <p:nvSpPr>
          <p:cNvPr id="1048700" name="Foliennummernplatzhalter 5"/>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048664" name="Titel 1"/>
          <p:cNvSpPr>
            <a:spLocks noGrp="1"/>
          </p:cNvSpPr>
          <p:nvPr>
            <p:ph type="title"/>
          </p:nvPr>
        </p:nvSpPr>
        <p:spPr/>
        <p:txBody>
          <a:bodyPr/>
          <a:lstStyle/>
          <a:p>
            <a:r>
              <a:rPr lang="de-DE" smtClean="0"/>
              <a:t>Titelmasterformat durch Klicken bearbeiten</a:t>
            </a:r>
            <a:endParaRPr lang="de-DE"/>
          </a:p>
        </p:txBody>
      </p:sp>
      <p:sp>
        <p:nvSpPr>
          <p:cNvPr id="1048665"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666"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667" name="Datumsplatzhalter 4"/>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68" name="Fußzeilenplatzhalter 5"/>
          <p:cNvSpPr>
            <a:spLocks noGrp="1"/>
          </p:cNvSpPr>
          <p:nvPr>
            <p:ph type="ftr" sz="quarter" idx="11"/>
          </p:nvPr>
        </p:nvSpPr>
        <p:spPr/>
        <p:txBody>
          <a:bodyPr/>
          <a:lstStyle/>
          <a:p>
            <a:endParaRPr lang="de-DE"/>
          </a:p>
        </p:txBody>
      </p:sp>
      <p:sp>
        <p:nvSpPr>
          <p:cNvPr id="1048669" name="Foliennummernplatzhalter 6"/>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48670" name="Titel 1"/>
          <p:cNvSpPr>
            <a:spLocks noGrp="1"/>
          </p:cNvSpPr>
          <p:nvPr>
            <p:ph type="title"/>
          </p:nvPr>
        </p:nvSpPr>
        <p:spPr/>
        <p:txBody>
          <a:bodyPr/>
          <a:lstStyle/>
          <a:p>
            <a:r>
              <a:rPr lang="de-DE" smtClean="0"/>
              <a:t>Titelmasterformat durch Klicken bearbeiten</a:t>
            </a:r>
            <a:endParaRPr lang="de-DE"/>
          </a:p>
        </p:txBody>
      </p:sp>
      <p:sp>
        <p:nvSpPr>
          <p:cNvPr id="1048671"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1048672"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673"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1048674"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675" name="Datumsplatzhalter 6"/>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76" name="Fußzeilenplatzhalter 7"/>
          <p:cNvSpPr>
            <a:spLocks noGrp="1"/>
          </p:cNvSpPr>
          <p:nvPr>
            <p:ph type="ftr" sz="quarter" idx="11"/>
          </p:nvPr>
        </p:nvSpPr>
        <p:spPr/>
        <p:txBody>
          <a:bodyPr/>
          <a:lstStyle/>
          <a:p>
            <a:endParaRPr lang="de-DE"/>
          </a:p>
        </p:txBody>
      </p:sp>
      <p:sp>
        <p:nvSpPr>
          <p:cNvPr id="1048677" name="Foliennummernplatzhalter 8"/>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48678" name="Titel 1"/>
          <p:cNvSpPr>
            <a:spLocks noGrp="1"/>
          </p:cNvSpPr>
          <p:nvPr>
            <p:ph type="title"/>
          </p:nvPr>
        </p:nvSpPr>
        <p:spPr/>
        <p:txBody>
          <a:bodyPr/>
          <a:lstStyle/>
          <a:p>
            <a:r>
              <a:rPr lang="de-DE" smtClean="0"/>
              <a:t>Titelmasterformat durch Klicken bearbeiten</a:t>
            </a:r>
            <a:endParaRPr lang="de-DE"/>
          </a:p>
        </p:txBody>
      </p:sp>
      <p:sp>
        <p:nvSpPr>
          <p:cNvPr id="1048679" name="Datumsplatzhalter 2"/>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80" name="Fußzeilenplatzhalter 3"/>
          <p:cNvSpPr>
            <a:spLocks noGrp="1"/>
          </p:cNvSpPr>
          <p:nvPr>
            <p:ph type="ftr" sz="quarter" idx="11"/>
          </p:nvPr>
        </p:nvSpPr>
        <p:spPr/>
        <p:txBody>
          <a:bodyPr/>
          <a:lstStyle/>
          <a:p>
            <a:endParaRPr lang="de-DE"/>
          </a:p>
        </p:txBody>
      </p:sp>
      <p:sp>
        <p:nvSpPr>
          <p:cNvPr id="1048681" name="Foliennummernplatzhalter 4"/>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48687" name="Datumsplatzhalter 1"/>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88" name="Fußzeilenplatzhalter 2"/>
          <p:cNvSpPr>
            <a:spLocks noGrp="1"/>
          </p:cNvSpPr>
          <p:nvPr>
            <p:ph type="ftr" sz="quarter" idx="11"/>
          </p:nvPr>
        </p:nvSpPr>
        <p:spPr/>
        <p:txBody>
          <a:bodyPr/>
          <a:lstStyle/>
          <a:p>
            <a:endParaRPr lang="de-DE"/>
          </a:p>
        </p:txBody>
      </p:sp>
      <p:sp>
        <p:nvSpPr>
          <p:cNvPr id="1048689" name="Foliennummernplatzhalter 3"/>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048706"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1048707"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708"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1048709" name="Datumsplatzhalter 4"/>
          <p:cNvSpPr>
            <a:spLocks noGrp="1"/>
          </p:cNvSpPr>
          <p:nvPr>
            <p:ph type="dt" sz="half" idx="10"/>
          </p:nvPr>
        </p:nvSpPr>
        <p:spPr/>
        <p:txBody>
          <a:bodyPr/>
          <a:lstStyle/>
          <a:p>
            <a:fld id="{FF7B4426-7700-44DC-81D3-17DECE89AFEB}" type="datetimeFigureOut">
              <a:rPr lang="de-DE" smtClean="0"/>
              <a:t>18.05.2018</a:t>
            </a:fld>
            <a:endParaRPr lang="de-DE"/>
          </a:p>
        </p:txBody>
      </p:sp>
      <p:sp>
        <p:nvSpPr>
          <p:cNvPr id="1048710" name="Fußzeilenplatzhalter 5"/>
          <p:cNvSpPr>
            <a:spLocks noGrp="1"/>
          </p:cNvSpPr>
          <p:nvPr>
            <p:ph type="ftr" sz="quarter" idx="11"/>
          </p:nvPr>
        </p:nvSpPr>
        <p:spPr/>
        <p:txBody>
          <a:bodyPr/>
          <a:lstStyle/>
          <a:p>
            <a:endParaRPr lang="de-DE"/>
          </a:p>
        </p:txBody>
      </p:sp>
      <p:sp>
        <p:nvSpPr>
          <p:cNvPr id="1048711" name="Foliennummernplatzhalter 6"/>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048690"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1048691"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1048692"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1048693" name="Datumsplatzhalter 4"/>
          <p:cNvSpPr>
            <a:spLocks noGrp="1"/>
          </p:cNvSpPr>
          <p:nvPr>
            <p:ph type="dt" sz="half" idx="10"/>
          </p:nvPr>
        </p:nvSpPr>
        <p:spPr/>
        <p:txBody>
          <a:bodyPr/>
          <a:lstStyle/>
          <a:p>
            <a:fld id="{FF7B4426-7700-44DC-81D3-17DECE89AFEB}" type="datetimeFigureOut">
              <a:rPr lang="de-DE" smtClean="0"/>
              <a:t>18.05.2018</a:t>
            </a:fld>
            <a:endParaRPr lang="de-DE"/>
          </a:p>
        </p:txBody>
      </p:sp>
      <p:sp>
        <p:nvSpPr>
          <p:cNvPr id="1048694" name="Fußzeilenplatzhalter 5"/>
          <p:cNvSpPr>
            <a:spLocks noGrp="1"/>
          </p:cNvSpPr>
          <p:nvPr>
            <p:ph type="ftr" sz="quarter" idx="11"/>
          </p:nvPr>
        </p:nvSpPr>
        <p:spPr/>
        <p:txBody>
          <a:bodyPr/>
          <a:lstStyle/>
          <a:p>
            <a:endParaRPr lang="de-DE"/>
          </a:p>
        </p:txBody>
      </p:sp>
      <p:sp>
        <p:nvSpPr>
          <p:cNvPr id="1048695" name="Foliennummernplatzhalter 6"/>
          <p:cNvSpPr>
            <a:spLocks noGrp="1"/>
          </p:cNvSpPr>
          <p:nvPr>
            <p:ph type="sldNum" sz="quarter" idx="12"/>
          </p:nvPr>
        </p:nvSpPr>
        <p:spPr/>
        <p:txBody>
          <a:bodyPr/>
          <a:lstStyle/>
          <a:p>
            <a:fld id="{DEF38464-AB50-4F5A-A033-70A2149D87D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1048577"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48578"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B4426-7700-44DC-81D3-17DECE89AFEB}" type="datetimeFigureOut">
              <a:rPr lang="de-DE" smtClean="0"/>
              <a:t>18.05.2018</a:t>
            </a:fld>
            <a:endParaRPr lang="de-DE"/>
          </a:p>
        </p:txBody>
      </p:sp>
      <p:sp>
        <p:nvSpPr>
          <p:cNvPr id="104857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1048580"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38464-AB50-4F5A-A033-70A2149D87D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86" name="Titel 1"/>
          <p:cNvSpPr>
            <a:spLocks noGrp="1"/>
          </p:cNvSpPr>
          <p:nvPr>
            <p:ph type="ctrTitle"/>
          </p:nvPr>
        </p:nvSpPr>
        <p:spPr>
          <a:xfrm>
            <a:off x="683568" y="2132856"/>
            <a:ext cx="7772400" cy="1470025"/>
          </a:xfrm>
        </p:spPr>
        <p:txBody>
          <a:bodyPr>
            <a:normAutofit fontScale="90000"/>
          </a:bodyPr>
          <a:lstStyle/>
          <a:p>
            <a:pPr algn="l"/>
            <a:r>
              <a:rPr lang="de-DE" sz="3600" b="1" dirty="0" smtClean="0">
                <a:solidFill>
                  <a:srgbClr val="B4822E"/>
                </a:solidFill>
                <a:latin typeface="Open Sans" pitchFamily="34" charset="0"/>
                <a:ea typeface="Open Sans" pitchFamily="34" charset="0"/>
                <a:cs typeface="Open Sans" pitchFamily="34" charset="0"/>
              </a:rPr>
              <a:t/>
            </a:r>
            <a:br>
              <a:rPr lang="de-DE" sz="3600" b="1" dirty="0" smtClean="0">
                <a:solidFill>
                  <a:srgbClr val="B4822E"/>
                </a:solidFill>
                <a:latin typeface="Open Sans" pitchFamily="34" charset="0"/>
                <a:ea typeface="Open Sans" pitchFamily="34" charset="0"/>
                <a:cs typeface="Open Sans" pitchFamily="34" charset="0"/>
              </a:rPr>
            </a:br>
            <a:r>
              <a:rPr lang="de-DE" sz="3600" b="1" dirty="0" smtClean="0">
                <a:solidFill>
                  <a:srgbClr val="B4822E"/>
                </a:solidFill>
                <a:latin typeface="Open Sans" pitchFamily="34" charset="0"/>
                <a:ea typeface="Open Sans" pitchFamily="34" charset="0"/>
                <a:cs typeface="Open Sans" pitchFamily="34" charset="0"/>
              </a:rPr>
              <a:t/>
            </a:r>
            <a:br>
              <a:rPr lang="de-DE" sz="3600" b="1" dirty="0" smtClean="0">
                <a:solidFill>
                  <a:srgbClr val="B4822E"/>
                </a:solidFill>
                <a:latin typeface="Open Sans" pitchFamily="34" charset="0"/>
                <a:ea typeface="Open Sans" pitchFamily="34" charset="0"/>
                <a:cs typeface="Open Sans" pitchFamily="34" charset="0"/>
              </a:rPr>
            </a:br>
            <a:r>
              <a:rPr lang="de-DE" b="1" dirty="0">
                <a:solidFill>
                  <a:schemeClr val="bg1"/>
                </a:solidFill>
              </a:rPr>
              <a:t>Integrierte Suche über heterogene Datenbestände – Anforderungen und Lösungsansätze im Bereich des kulturellen Erbes</a:t>
            </a:r>
            <a:endParaRPr lang="de-DE" b="1" dirty="0">
              <a:solidFill>
                <a:schemeClr val="bg1"/>
              </a:solidFill>
            </a:endParaRPr>
          </a:p>
        </p:txBody>
      </p:sp>
      <p:sp>
        <p:nvSpPr>
          <p:cNvPr id="1048587" name="Untertitel 2"/>
          <p:cNvSpPr>
            <a:spLocks noGrp="1"/>
          </p:cNvSpPr>
          <p:nvPr>
            <p:ph type="subTitle" idx="1"/>
          </p:nvPr>
        </p:nvSpPr>
        <p:spPr>
          <a:xfrm>
            <a:off x="683568" y="4365104"/>
            <a:ext cx="7920880" cy="1296144"/>
          </a:xfrm>
        </p:spPr>
        <p:txBody>
          <a:bodyPr>
            <a:normAutofit fontScale="75625" lnSpcReduction="20000"/>
          </a:bodyPr>
          <a:lstStyle/>
          <a:p>
            <a:pPr algn="l"/>
            <a:endParaRPr lang="de-DE" dirty="0" smtClean="0">
              <a:solidFill>
                <a:srgbClr val="0E2C2B"/>
              </a:solidFill>
            </a:endParaRPr>
          </a:p>
          <a:p>
            <a:pPr algn="l"/>
            <a:endParaRPr lang="de-DE" dirty="0" smtClean="0">
              <a:solidFill>
                <a:srgbClr val="0E2C2B"/>
              </a:solidFill>
            </a:endParaRPr>
          </a:p>
          <a:p>
            <a:pPr algn="l"/>
            <a:r>
              <a:rPr lang="de-DE" sz="3800" dirty="0"/>
              <a:t>Swantje </a:t>
            </a:r>
            <a:r>
              <a:rPr lang="de-DE" sz="3800" dirty="0" err="1"/>
              <a:t>Dogunke</a:t>
            </a:r>
            <a:r>
              <a:rPr lang="de-DE" sz="3800" dirty="0"/>
              <a:t>, Timo Steyer</a:t>
            </a:r>
          </a:p>
        </p:txBody>
      </p:sp>
      <p:pic>
        <p:nvPicPr>
          <p:cNvPr id="2097152" name="Picture 2" descr="http://www.mww-forschung.de/fileadmin/mwwv/img/mwwv-logo-gruen.png"/>
          <p:cNvPicPr>
            <a:picLocks noChangeAspect="1" noChangeArrowheads="1"/>
          </p:cNvPicPr>
          <p:nvPr/>
        </p:nvPicPr>
        <p:blipFill>
          <a:blip r:embed="rId3" cstate="print"/>
          <a:srcRect/>
          <a:stretch>
            <a:fillRect/>
          </a:stretch>
        </p:blipFill>
        <p:spPr bwMode="auto">
          <a:xfrm>
            <a:off x="221010" y="172616"/>
            <a:ext cx="2190750" cy="1600200"/>
          </a:xfrm>
          <a:prstGeom prst="rect">
            <a:avLst/>
          </a:prstGeom>
          <a:noFill/>
        </p:spPr>
      </p:pic>
      <p:pic>
        <p:nvPicPr>
          <p:cNvPr id="6" name="Grafik 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516216" y="4780721"/>
            <a:ext cx="2542809" cy="20772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Inhaltsplatzhalter 2"/>
          <p:cNvSpPr>
            <a:spLocks noGrp="1"/>
          </p:cNvSpPr>
          <p:nvPr>
            <p:ph idx="1"/>
          </p:nvPr>
        </p:nvSpPr>
        <p:spPr>
          <a:xfrm>
            <a:off x="457200" y="692696"/>
            <a:ext cx="4258816" cy="5688632"/>
          </a:xfrm>
        </p:spPr>
        <p:txBody>
          <a:bodyPr anchor="ctr"/>
          <a:lstStyle/>
          <a:p>
            <a:pPr marL="514350" indent="-514350">
              <a:buAutoNum type="arabicPeriod"/>
            </a:pPr>
            <a:r>
              <a:rPr lang="de-DE" dirty="0" smtClean="0"/>
              <a:t>Sammlung anlegen</a:t>
            </a:r>
          </a:p>
          <a:p>
            <a:pPr marL="514350" indent="-514350">
              <a:buAutoNum type="arabicPeriod"/>
            </a:pPr>
            <a:r>
              <a:rPr lang="de-DE" dirty="0" smtClean="0"/>
              <a:t>Schema anlegen / angeben</a:t>
            </a:r>
          </a:p>
          <a:p>
            <a:pPr marL="514350" indent="-514350">
              <a:buAutoNum type="arabicPeriod"/>
            </a:pPr>
            <a:r>
              <a:rPr lang="de-DE" dirty="0" smtClean="0"/>
              <a:t>Mapping erstellen / auswählen</a:t>
            </a:r>
            <a:endParaRPr lang="de-DE" dirty="0"/>
          </a:p>
        </p:txBody>
      </p:sp>
      <p:sp>
        <p:nvSpPr>
          <p:cNvPr id="5" name="Rechteck 4"/>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Workflow: Wie kommen die Daten in die Suche?</a:t>
            </a:r>
            <a:endParaRPr lang="de-DE"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Inhaltsplatzhalter 2"/>
          <p:cNvSpPr>
            <a:spLocks noGrp="1"/>
          </p:cNvSpPr>
          <p:nvPr>
            <p:ph idx="1"/>
          </p:nvPr>
        </p:nvSpPr>
        <p:spPr>
          <a:xfrm>
            <a:off x="107504" y="116632"/>
            <a:ext cx="5112568" cy="6696744"/>
          </a:xfrm>
        </p:spPr>
        <p:txBody>
          <a:bodyPr>
            <a:normAutofit fontScale="99375"/>
          </a:bodyPr>
          <a:lstStyle/>
          <a:p>
            <a:r>
              <a:rPr lang="de-DE" dirty="0" smtClean="0"/>
              <a:t>Generischer </a:t>
            </a:r>
            <a:r>
              <a:rPr lang="de-DE" dirty="0" smtClean="0"/>
              <a:t>Suchanstieg</a:t>
            </a:r>
          </a:p>
          <a:p>
            <a:r>
              <a:rPr lang="de-DE" dirty="0" smtClean="0"/>
              <a:t>Detailsuche/Expertensuche</a:t>
            </a:r>
          </a:p>
          <a:p>
            <a:r>
              <a:rPr lang="de-DE" dirty="0" smtClean="0"/>
              <a:t>Unterstützung unterschiedlicher Sucheinstiege</a:t>
            </a:r>
          </a:p>
          <a:p>
            <a:r>
              <a:rPr lang="de-DE" dirty="0" smtClean="0"/>
              <a:t>Große Datenmengen verwalten</a:t>
            </a:r>
          </a:p>
          <a:p>
            <a:r>
              <a:rPr lang="de-DE" dirty="0" err="1" smtClean="0"/>
              <a:t>Usability</a:t>
            </a:r>
            <a:r>
              <a:rPr lang="de-DE" dirty="0" smtClean="0"/>
              <a:t>: erprobte Nutzung</a:t>
            </a:r>
          </a:p>
          <a:p>
            <a:r>
              <a:rPr lang="de-DE" dirty="0" smtClean="0"/>
              <a:t>Suche als ein Baustein für die Infrastruktur</a:t>
            </a:r>
          </a:p>
          <a:p>
            <a:r>
              <a:rPr lang="de-DE" dirty="0" smtClean="0"/>
              <a:t>Beständigkeit</a:t>
            </a:r>
          </a:p>
          <a:p>
            <a:r>
              <a:rPr lang="de-DE" dirty="0" smtClean="0"/>
              <a:t>Gemeinsame Entwicklung</a:t>
            </a:r>
          </a:p>
          <a:p>
            <a:endParaRPr lang="de-DE" dirty="0" smtClean="0"/>
          </a:p>
        </p:txBody>
      </p:sp>
      <p:sp>
        <p:nvSpPr>
          <p:cNvPr id="6" name="Rechteck 5"/>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Anforderungen an die Suche</a:t>
            </a:r>
            <a:endParaRPr lang="de-DE"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764704"/>
            <a:ext cx="8229600" cy="4061047"/>
          </a:xfrm>
        </p:spPr>
        <p:txBody>
          <a:bodyPr>
            <a:normAutofit/>
          </a:bodyPr>
          <a:lstStyle/>
          <a:p>
            <a:pPr marL="0" indent="0" algn="ctr">
              <a:buNone/>
            </a:pPr>
            <a:endParaRPr lang="de-DE" b="1" dirty="0" smtClean="0">
              <a:solidFill>
                <a:schemeClr val="tx2"/>
              </a:solidFill>
            </a:endParaRPr>
          </a:p>
          <a:p>
            <a:pPr marL="0" indent="0" algn="ctr">
              <a:buNone/>
            </a:pPr>
            <a:endParaRPr lang="de-DE" b="1" dirty="0">
              <a:solidFill>
                <a:schemeClr val="tx2"/>
              </a:solidFill>
            </a:endParaRPr>
          </a:p>
          <a:p>
            <a:pPr marL="0" indent="0" algn="ctr">
              <a:buNone/>
            </a:pPr>
            <a:r>
              <a:rPr lang="de-DE" b="1" dirty="0" smtClean="0">
                <a:solidFill>
                  <a:schemeClr val="tx2"/>
                </a:solidFill>
              </a:rPr>
              <a:t>Vielen Dank für Ihre Aufmerksamkeit</a:t>
            </a:r>
          </a:p>
          <a:p>
            <a:pPr marL="0" indent="0">
              <a:buNone/>
            </a:pPr>
            <a:endParaRPr lang="de-DE" dirty="0" smtClean="0">
              <a:solidFill>
                <a:schemeClr val="bg2"/>
              </a:solidFill>
            </a:endParaRPr>
          </a:p>
          <a:p>
            <a:pPr marL="0" indent="0">
              <a:buNone/>
            </a:pPr>
            <a:endParaRPr lang="de-DE" dirty="0">
              <a:solidFill>
                <a:schemeClr val="bg2"/>
              </a:solidFill>
            </a:endParaRPr>
          </a:p>
          <a:p>
            <a:pPr marL="0" indent="0">
              <a:buNone/>
            </a:pPr>
            <a:r>
              <a:rPr lang="de-DE" sz="2600" dirty="0" smtClean="0">
                <a:solidFill>
                  <a:schemeClr val="bg2"/>
                </a:solidFill>
              </a:rPr>
              <a:t>Swantje Dogunke: swantje.dogunke@klassik-stiftung.de</a:t>
            </a:r>
          </a:p>
          <a:p>
            <a:pPr marL="0" indent="0">
              <a:buNone/>
            </a:pPr>
            <a:r>
              <a:rPr lang="de-DE" sz="2600" dirty="0" smtClean="0">
                <a:solidFill>
                  <a:schemeClr val="bg2"/>
                </a:solidFill>
              </a:rPr>
              <a:t>Timo Steyer: steyer@hab.de</a:t>
            </a:r>
            <a:endParaRPr lang="de-DE" sz="2600" dirty="0">
              <a:solidFill>
                <a:schemeClr val="bg2"/>
              </a:solidFill>
            </a:endParaRPr>
          </a:p>
        </p:txBody>
      </p:sp>
      <p:pic>
        <p:nvPicPr>
          <p:cNvPr id="4" name="Picture 2" descr="http://www.mww-forschung.de/fileadmin/mwwv/img/mwwv-logo-gruen.png"/>
          <p:cNvPicPr>
            <a:picLocks noChangeAspect="1" noChangeArrowheads="1"/>
          </p:cNvPicPr>
          <p:nvPr/>
        </p:nvPicPr>
        <p:blipFill>
          <a:blip r:embed="rId2" cstate="print"/>
          <a:srcRect/>
          <a:stretch>
            <a:fillRect/>
          </a:stretch>
        </p:blipFill>
        <p:spPr bwMode="auto">
          <a:xfrm>
            <a:off x="7452320" y="5517232"/>
            <a:ext cx="1539828" cy="1124744"/>
          </a:xfrm>
          <a:prstGeom prst="rect">
            <a:avLst/>
          </a:prstGeom>
          <a:noFill/>
        </p:spPr>
      </p:pic>
    </p:spTree>
    <p:extLst>
      <p:ext uri="{BB962C8B-B14F-4D97-AF65-F5344CB8AC3E}">
        <p14:creationId xmlns:p14="http://schemas.microsoft.com/office/powerpoint/2010/main" val="2641244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el 1"/>
          <p:cNvSpPr>
            <a:spLocks noGrp="1"/>
          </p:cNvSpPr>
          <p:nvPr>
            <p:ph type="title"/>
          </p:nvPr>
        </p:nvSpPr>
        <p:spPr>
          <a:xfrm>
            <a:off x="0" y="274638"/>
            <a:ext cx="8686800" cy="1143000"/>
          </a:xfrm>
        </p:spPr>
        <p:txBody>
          <a:bodyPr>
            <a:noAutofit/>
          </a:bodyPr>
          <a:lstStyle/>
          <a:p>
            <a:pPr algn="l"/>
            <a:r>
              <a:rPr lang="de-DE" sz="2800" b="1" dirty="0" smtClean="0">
                <a:solidFill>
                  <a:srgbClr val="B4822E"/>
                </a:solidFill>
                <a:latin typeface="Open Sans" pitchFamily="34" charset="0"/>
                <a:cs typeface="Open Sans" pitchFamily="34" charset="0"/>
              </a:rPr>
              <a:t>   Lösungsansatz: (</a:t>
            </a:r>
            <a:r>
              <a:rPr lang="de-DE" sz="2800" b="1" dirty="0" err="1" smtClean="0">
                <a:solidFill>
                  <a:srgbClr val="B4822E"/>
                </a:solidFill>
                <a:latin typeface="Open Sans" pitchFamily="34" charset="0"/>
                <a:cs typeface="Open Sans" pitchFamily="34" charset="0"/>
              </a:rPr>
              <a:t>Meta</a:t>
            </a:r>
            <a:r>
              <a:rPr lang="de-DE" sz="2800" b="1" dirty="0" smtClean="0">
                <a:solidFill>
                  <a:srgbClr val="B4822E"/>
                </a:solidFill>
                <a:latin typeface="Open Sans" pitchFamily="34" charset="0"/>
                <a:cs typeface="Open Sans" pitchFamily="34" charset="0"/>
              </a:rPr>
              <a:t>)Metadaten</a:t>
            </a:r>
          </a:p>
        </p:txBody>
      </p:sp>
      <p:sp>
        <p:nvSpPr>
          <p:cNvPr id="1048653" name="Inhaltsplatzhalter 2"/>
          <p:cNvSpPr>
            <a:spLocks noGrp="1"/>
          </p:cNvSpPr>
          <p:nvPr>
            <p:ph idx="1"/>
          </p:nvPr>
        </p:nvSpPr>
        <p:spPr>
          <a:xfrm>
            <a:off x="323528" y="1700808"/>
            <a:ext cx="8424936" cy="4415522"/>
          </a:xfrm>
        </p:spPr>
        <p:txBody>
          <a:bodyPr>
            <a:noAutofit/>
          </a:bodyPr>
          <a:lstStyle/>
          <a:p>
            <a:pPr>
              <a:buClr>
                <a:srgbClr val="B4822E"/>
              </a:buClr>
              <a:buNone/>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 </a:t>
            </a:r>
          </a:p>
          <a:p>
            <a:pPr>
              <a:buClr>
                <a:srgbClr val="B4822E"/>
              </a:buClr>
            </a:pPr>
            <a:endPar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endParaRPr>
          </a:p>
          <a:p>
            <a:pPr>
              <a:buClr>
                <a:srgbClr val="B4822E"/>
              </a:buClr>
              <a:buNone/>
            </a:pPr>
            <a:endParaRPr lang="de-DE" sz="2000" dirty="0" smtClean="0">
              <a:latin typeface="Open Sans"/>
            </a:endParaRPr>
          </a:p>
          <a:p>
            <a:pPr>
              <a:buClr>
                <a:srgbClr val="B4822E"/>
              </a:buClr>
            </a:pPr>
            <a:endParaRPr lang="de-DE" sz="2000" dirty="0" smtClean="0">
              <a:solidFill>
                <a:srgbClr val="0E2C2B"/>
              </a:solidFill>
              <a:latin typeface="Open Sans"/>
              <a:cs typeface="Open Sans" pitchFamily="34" charset="0"/>
            </a:endParaRPr>
          </a:p>
          <a:p>
            <a:pPr>
              <a:buClr>
                <a:srgbClr val="B4822E"/>
              </a:buClr>
            </a:pPr>
            <a:endParaRPr lang="de-DE" sz="2000" dirty="0" smtClean="0">
              <a:solidFill>
                <a:srgbClr val="0E2C2B"/>
              </a:solidFill>
              <a:latin typeface="Open Sans"/>
              <a:cs typeface="Open Sans" pitchFamily="34" charset="0"/>
            </a:endParaRPr>
          </a:p>
          <a:p>
            <a:pPr>
              <a:buClr>
                <a:srgbClr val="B4822E"/>
              </a:buClr>
            </a:pPr>
            <a:endParaRPr lang="de-DE" sz="2000" dirty="0" smtClean="0">
              <a:solidFill>
                <a:srgbClr val="0E2C2B"/>
              </a:solidFill>
              <a:latin typeface="Open Sans"/>
              <a:cs typeface="Open Sans" pitchFamily="34" charset="0"/>
            </a:endParaRPr>
          </a:p>
          <a:p>
            <a:pPr>
              <a:buNone/>
            </a:pPr>
            <a:endParaRPr lang="de-DE" sz="2000" dirty="0" smtClean="0">
              <a:latin typeface="Open Sans"/>
            </a:endParaRPr>
          </a:p>
          <a:p>
            <a:pPr>
              <a:buClr>
                <a:srgbClr val="B4822E"/>
              </a:buClr>
            </a:pPr>
            <a:endParaRPr lang="de-DE" sz="2000" dirty="0" smtClean="0">
              <a:solidFill>
                <a:srgbClr val="0E2C2B"/>
              </a:solidFill>
              <a:latin typeface="Open Sans"/>
              <a:cs typeface="Open Sans" pitchFamily="34" charset="0"/>
            </a:endParaRPr>
          </a:p>
          <a:p>
            <a:pPr>
              <a:buClr>
                <a:srgbClr val="B4822E"/>
              </a:buClr>
              <a:buNone/>
            </a:pPr>
            <a:r>
              <a:rPr lang="de-DE" sz="2000" dirty="0" smtClean="0">
                <a:solidFill>
                  <a:srgbClr val="0E2C2B"/>
                </a:solidFill>
                <a:latin typeface="Open Sans"/>
                <a:cs typeface="Open Sans" pitchFamily="34" charset="0"/>
              </a:rPr>
              <a:t>     </a:t>
            </a:r>
          </a:p>
          <a:p>
            <a:pPr>
              <a:buClr>
                <a:srgbClr val="B4822E"/>
              </a:buClr>
              <a:buNone/>
            </a:pPr>
            <a:endParaRPr lang="de-DE" sz="2000" dirty="0" smtClean="0">
              <a:solidFill>
                <a:srgbClr val="0E2C2B"/>
              </a:solidFill>
              <a:latin typeface="Open Sans"/>
              <a:cs typeface="Open Sans" pitchFamily="34" charset="0"/>
            </a:endParaRPr>
          </a:p>
          <a:p>
            <a:pPr>
              <a:buClr>
                <a:srgbClr val="B4822E"/>
              </a:buClr>
              <a:buNone/>
            </a:pPr>
            <a:endParaRPr lang="de-DE" sz="2000" dirty="0" smtClean="0">
              <a:solidFill>
                <a:srgbClr val="0E2C2B"/>
              </a:solidFill>
              <a:latin typeface="Open Sans"/>
              <a:cs typeface="Open Sans" pitchFamily="34" charset="0"/>
            </a:endParaRPr>
          </a:p>
          <a:p>
            <a:pPr>
              <a:buNone/>
            </a:pPr>
            <a:endParaRPr lang="de-DE" sz="2000" dirty="0" smtClean="0">
              <a:latin typeface="Open Sans"/>
            </a:endParaRPr>
          </a:p>
        </p:txBody>
      </p:sp>
      <p:pic>
        <p:nvPicPr>
          <p:cNvPr id="2097182" name="Picture 2" descr="http://www.mww-forschung.de/fileadmin/mwwv/img/mwwv-logo-gruen.png"/>
          <p:cNvPicPr>
            <a:picLocks noChangeAspect="1" noChangeArrowheads="1"/>
          </p:cNvPicPr>
          <p:nvPr/>
        </p:nvPicPr>
        <p:blipFill>
          <a:blip r:embed="rId3" cstate="print"/>
          <a:srcRect/>
          <a:stretch>
            <a:fillRect/>
          </a:stretch>
        </p:blipFill>
        <p:spPr bwMode="auto">
          <a:xfrm>
            <a:off x="7452320" y="116632"/>
            <a:ext cx="1539828" cy="1124744"/>
          </a:xfrm>
          <a:prstGeom prst="rect">
            <a:avLst/>
          </a:prstGeom>
          <a:noFill/>
        </p:spPr>
      </p:pic>
      <p:cxnSp>
        <p:nvCxnSpPr>
          <p:cNvPr id="3145738" name="Gerade Verbindung 6"/>
          <p:cNvCxnSpPr>
            <a:cxnSpLocks/>
          </p:cNvCxnSpPr>
          <p:nvPr/>
        </p:nvCxnSpPr>
        <p:spPr>
          <a:xfrm>
            <a:off x="251520" y="1340768"/>
            <a:ext cx="8892480" cy="0"/>
          </a:xfrm>
          <a:prstGeom prst="line">
            <a:avLst/>
          </a:prstGeom>
          <a:ln w="76200">
            <a:solidFill>
              <a:srgbClr val="B4822E"/>
            </a:solidFill>
          </a:ln>
        </p:spPr>
        <p:style>
          <a:lnRef idx="3">
            <a:schemeClr val="accent6"/>
          </a:lnRef>
          <a:fillRef idx="0">
            <a:schemeClr val="accent6"/>
          </a:fillRef>
          <a:effectRef idx="2">
            <a:schemeClr val="accent6"/>
          </a:effectRef>
          <a:fontRef idx="minor">
            <a:schemeClr val="tx1"/>
          </a:fontRef>
        </p:style>
      </p:cxnSp>
      <p:sp>
        <p:nvSpPr>
          <p:cNvPr id="1048654" name="Gleichschenkliges Dreieck 7"/>
          <p:cNvSpPr/>
          <p:nvPr/>
        </p:nvSpPr>
        <p:spPr>
          <a:xfrm>
            <a:off x="1547664" y="1484784"/>
            <a:ext cx="6480720" cy="4680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B4822E"/>
              </a:solidFill>
            </a:endParaRPr>
          </a:p>
        </p:txBody>
      </p:sp>
      <p:cxnSp>
        <p:nvCxnSpPr>
          <p:cNvPr id="3145739" name="Gerade Verbindung 10"/>
          <p:cNvCxnSpPr>
            <a:cxnSpLocks/>
          </p:cNvCxnSpPr>
          <p:nvPr/>
        </p:nvCxnSpPr>
        <p:spPr>
          <a:xfrm>
            <a:off x="2267744" y="5229200"/>
            <a:ext cx="518457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145740" name="Gerade Verbindung 13"/>
          <p:cNvCxnSpPr>
            <a:cxnSpLocks/>
          </p:cNvCxnSpPr>
          <p:nvPr/>
        </p:nvCxnSpPr>
        <p:spPr>
          <a:xfrm>
            <a:off x="3059832" y="4005064"/>
            <a:ext cx="3456384" cy="0"/>
          </a:xfrm>
          <a:prstGeom prst="line">
            <a:avLst/>
          </a:prstGeom>
        </p:spPr>
        <p:style>
          <a:lnRef idx="2">
            <a:schemeClr val="accent2"/>
          </a:lnRef>
          <a:fillRef idx="0">
            <a:schemeClr val="accent2"/>
          </a:fillRef>
          <a:effectRef idx="1">
            <a:schemeClr val="accent2"/>
          </a:effectRef>
          <a:fontRef idx="minor">
            <a:schemeClr val="tx1"/>
          </a:fontRef>
        </p:style>
      </p:cxnSp>
      <p:sp>
        <p:nvSpPr>
          <p:cNvPr id="1048655" name="Textfeld 18"/>
          <p:cNvSpPr txBox="1"/>
          <p:nvPr/>
        </p:nvSpPr>
        <p:spPr>
          <a:xfrm>
            <a:off x="3563888" y="5517232"/>
            <a:ext cx="4104456" cy="369332"/>
          </a:xfrm>
          <a:prstGeom prst="rect">
            <a:avLst/>
          </a:prstGeom>
          <a:noFill/>
        </p:spPr>
        <p:txBody>
          <a:bodyPr wrap="square" rtlCol="0">
            <a:spAutoFit/>
          </a:bodyPr>
          <a:lstStyle/>
          <a:p>
            <a:r>
              <a:rPr lang="de-DE" dirty="0" smtClean="0"/>
              <a:t>Originaldaten der Sammlung</a:t>
            </a:r>
            <a:endParaRPr lang="de-DE" dirty="0"/>
          </a:p>
        </p:txBody>
      </p:sp>
      <p:sp>
        <p:nvSpPr>
          <p:cNvPr id="1048656" name="Textfeld 19"/>
          <p:cNvSpPr txBox="1"/>
          <p:nvPr/>
        </p:nvSpPr>
        <p:spPr>
          <a:xfrm>
            <a:off x="3779912" y="4437112"/>
            <a:ext cx="4104456" cy="369332"/>
          </a:xfrm>
          <a:prstGeom prst="rect">
            <a:avLst/>
          </a:prstGeom>
          <a:noFill/>
        </p:spPr>
        <p:txBody>
          <a:bodyPr wrap="square" rtlCol="0">
            <a:spAutoFit/>
          </a:bodyPr>
          <a:lstStyle/>
          <a:p>
            <a:r>
              <a:rPr lang="de-DE" dirty="0" smtClean="0"/>
              <a:t>Spartenmetadaten</a:t>
            </a:r>
            <a:endParaRPr lang="de-DE" dirty="0"/>
          </a:p>
        </p:txBody>
      </p:sp>
      <p:sp>
        <p:nvSpPr>
          <p:cNvPr id="1048657" name="Textfeld 20"/>
          <p:cNvSpPr txBox="1"/>
          <p:nvPr/>
        </p:nvSpPr>
        <p:spPr>
          <a:xfrm>
            <a:off x="3995936" y="2852936"/>
            <a:ext cx="4104456" cy="891540"/>
          </a:xfrm>
          <a:prstGeom prst="rect">
            <a:avLst/>
          </a:prstGeom>
          <a:noFill/>
        </p:spPr>
        <p:txBody>
          <a:bodyPr wrap="square" rtlCol="0">
            <a:spAutoFit/>
          </a:bodyPr>
          <a:lstStyle/>
          <a:p>
            <a:r>
              <a:rPr lang="de-DE" dirty="0" smtClean="0"/>
              <a:t>Generisches </a:t>
            </a:r>
          </a:p>
          <a:p>
            <a:r>
              <a:rPr lang="de-DE" dirty="0" smtClean="0"/>
              <a:t>Metadatenformat</a:t>
            </a:r>
          </a:p>
          <a:p>
            <a:endParaRPr lang="de-DE" dirty="0"/>
          </a:p>
        </p:txBody>
      </p:sp>
      <p:cxnSp>
        <p:nvCxnSpPr>
          <p:cNvPr id="3145741" name="Gerade Verbindung mit Pfeil 25"/>
          <p:cNvCxnSpPr>
            <a:cxnSpLocks/>
          </p:cNvCxnSpPr>
          <p:nvPr/>
        </p:nvCxnSpPr>
        <p:spPr>
          <a:xfrm flipV="1">
            <a:off x="2051720" y="1556792"/>
            <a:ext cx="0" cy="4176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2" name="Gerade Verbindung mit Pfeil 29"/>
          <p:cNvCxnSpPr>
            <a:cxnSpLocks/>
          </p:cNvCxnSpPr>
          <p:nvPr/>
        </p:nvCxnSpPr>
        <p:spPr>
          <a:xfrm>
            <a:off x="7812360" y="1484784"/>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658" name="Textfeld 30"/>
          <p:cNvSpPr txBox="1"/>
          <p:nvPr/>
        </p:nvSpPr>
        <p:spPr>
          <a:xfrm>
            <a:off x="467544" y="3068960"/>
            <a:ext cx="1440160" cy="624839"/>
          </a:xfrm>
          <a:prstGeom prst="rect">
            <a:avLst/>
          </a:prstGeom>
          <a:noFill/>
        </p:spPr>
        <p:txBody>
          <a:bodyPr wrap="square" rtlCol="0">
            <a:spAutoFit/>
          </a:bodyPr>
          <a:lstStyle/>
          <a:p>
            <a:r>
              <a:rPr lang="de-DE" dirty="0" smtClean="0"/>
              <a:t>Homogenität</a:t>
            </a:r>
            <a:endParaRPr lang="de-DE" dirty="0"/>
          </a:p>
        </p:txBody>
      </p:sp>
      <p:sp>
        <p:nvSpPr>
          <p:cNvPr id="1048659" name="Textfeld 33"/>
          <p:cNvSpPr txBox="1"/>
          <p:nvPr/>
        </p:nvSpPr>
        <p:spPr>
          <a:xfrm>
            <a:off x="6300192" y="3140968"/>
            <a:ext cx="2448272" cy="369332"/>
          </a:xfrm>
          <a:prstGeom prst="rect">
            <a:avLst/>
          </a:prstGeom>
          <a:noFill/>
        </p:spPr>
        <p:txBody>
          <a:bodyPr wrap="square" rtlCol="0">
            <a:spAutoFit/>
          </a:bodyPr>
          <a:lstStyle/>
          <a:p>
            <a:r>
              <a:rPr lang="de-DE" dirty="0" smtClean="0"/>
              <a:t>Informationsdichte</a:t>
            </a:r>
            <a:endParaRPr lang="de-DE" dirty="0"/>
          </a:p>
        </p:txBody>
      </p:sp>
      <p:sp>
        <p:nvSpPr>
          <p:cNvPr id="1048660" name="Textfeld 34"/>
          <p:cNvSpPr txBox="1"/>
          <p:nvPr/>
        </p:nvSpPr>
        <p:spPr>
          <a:xfrm>
            <a:off x="3779912" y="6309320"/>
            <a:ext cx="2880320" cy="369332"/>
          </a:xfrm>
          <a:prstGeom prst="rect">
            <a:avLst/>
          </a:prstGeom>
          <a:noFill/>
        </p:spPr>
        <p:txBody>
          <a:bodyPr wrap="square" rtlCol="0">
            <a:spAutoFit/>
          </a:bodyPr>
          <a:lstStyle/>
          <a:p>
            <a:r>
              <a:rPr lang="de-DE" dirty="0" smtClean="0"/>
              <a:t>Sammlung</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5" name="Grafik 7"/>
          <p:cNvPicPr>
            <a:picLocks noChangeAspect="1"/>
          </p:cNvPicPr>
          <p:nvPr/>
        </p:nvPicPr>
        <p:blipFill rotWithShape="1">
          <a:blip r:embed="rId3" cstate="email"/>
          <a:srcRect l="15063" r="15063"/>
          <a:stretch/>
        </p:blipFill>
        <p:spPr>
          <a:xfrm>
            <a:off x="3746030" y="1664200"/>
            <a:ext cx="2304256" cy="2304256"/>
          </a:xfrm>
          <a:prstGeom prst="ellipse">
            <a:avLst/>
          </a:prstGeom>
          <a:ln>
            <a:solidFill>
              <a:schemeClr val="bg1"/>
            </a:solidFill>
          </a:ln>
        </p:spPr>
      </p:pic>
      <p:pic>
        <p:nvPicPr>
          <p:cNvPr id="2097156" name="Grafik 9"/>
          <p:cNvPicPr>
            <a:picLocks noChangeAspect="1"/>
          </p:cNvPicPr>
          <p:nvPr/>
        </p:nvPicPr>
        <p:blipFill rotWithShape="1">
          <a:blip r:embed="rId4" cstate="print"/>
          <a:srcRect t="17000" b="17000"/>
          <a:stretch/>
        </p:blipFill>
        <p:spPr>
          <a:xfrm>
            <a:off x="553304" y="279267"/>
            <a:ext cx="2537061" cy="2537061"/>
          </a:xfrm>
          <a:prstGeom prst="ellipse">
            <a:avLst/>
          </a:prstGeom>
          <a:ln>
            <a:solidFill>
              <a:schemeClr val="bg1"/>
            </a:solidFill>
          </a:ln>
        </p:spPr>
      </p:pic>
      <p:pic>
        <p:nvPicPr>
          <p:cNvPr id="10" name="Grafik 9"/>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516216" y="4780721"/>
            <a:ext cx="2542809" cy="2077279"/>
          </a:xfrm>
          <a:prstGeom prst="rect">
            <a:avLst/>
          </a:prstGeom>
        </p:spPr>
      </p:pic>
      <p:pic>
        <p:nvPicPr>
          <p:cNvPr id="4" name="Grafik 3"/>
          <p:cNvPicPr>
            <a:picLocks noChangeAspect="1"/>
          </p:cNvPicPr>
          <p:nvPr/>
        </p:nvPicPr>
        <p:blipFill rotWithShape="1">
          <a:blip r:embed="rId6" cstate="print">
            <a:extLst>
              <a:ext uri="{28A0092B-C50C-407E-A947-70E740481C1C}">
                <a14:useLocalDpi xmlns:a14="http://schemas.microsoft.com/office/drawing/2010/main" val="0"/>
              </a:ext>
            </a:extLst>
          </a:blip>
          <a:srcRect l="21875" r="21875"/>
          <a:stretch/>
        </p:blipFill>
        <p:spPr>
          <a:xfrm>
            <a:off x="395536" y="4149080"/>
            <a:ext cx="2474007" cy="2474007"/>
          </a:xfrm>
          <a:prstGeom prst="ellipse">
            <a:avLst/>
          </a:prstGeom>
          <a:ln>
            <a:solidFill>
              <a:schemeClr val="bg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3"/>
          <p:cNvPicPr>
            <a:picLocks noChangeAspect="1" noChangeArrowheads="1"/>
          </p:cNvPicPr>
          <p:nvPr/>
        </p:nvPicPr>
        <p:blipFill>
          <a:blip r:embed="rId3" cstate="print"/>
          <a:srcRect/>
          <a:stretch>
            <a:fillRect/>
          </a:stretch>
        </p:blipFill>
        <p:spPr bwMode="auto">
          <a:xfrm>
            <a:off x="1218488" y="804909"/>
            <a:ext cx="6768752" cy="5248182"/>
          </a:xfrm>
          <a:prstGeom prst="rect">
            <a:avLst/>
          </a:prstGeom>
          <a:noFill/>
          <a:ln w="9525">
            <a:noFill/>
            <a:miter lim="800000"/>
            <a:headEnd/>
            <a:tailEnd/>
          </a:ln>
        </p:spPr>
      </p:pic>
      <p:sp>
        <p:nvSpPr>
          <p:cNvPr id="6" name="Rechteck 5"/>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Die Aufgabe: </a:t>
            </a:r>
            <a:br>
              <a:rPr lang="de-DE" sz="3200" dirty="0"/>
            </a:br>
            <a:r>
              <a:rPr lang="de-DE" sz="3200" dirty="0"/>
              <a:t>Digital zusammenwachsen</a:t>
            </a:r>
            <a:endParaRPr lang="de-DE"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Inhaltsplatzhalter 7" descr="Vollbildaufzeichnung 30.04.2015 142205.bmp.jpg"/>
          <p:cNvPicPr>
            <a:picLocks noGrp="1" noChangeAspect="1"/>
          </p:cNvPicPr>
          <p:nvPr>
            <p:ph idx="1"/>
          </p:nvPr>
        </p:nvPicPr>
        <p:blipFill>
          <a:blip r:embed="rId3" cstate="print"/>
          <a:stretch>
            <a:fillRect/>
          </a:stretch>
        </p:blipFill>
        <p:spPr>
          <a:xfrm>
            <a:off x="683568" y="1412776"/>
            <a:ext cx="2658239" cy="2160240"/>
          </a:xfrm>
        </p:spPr>
      </p:pic>
      <p:pic>
        <p:nvPicPr>
          <p:cNvPr id="2097160" name="Grafik 11" descr="Vollbildaufzeichnung 30.04.2015 144307.bmp.jpg"/>
          <p:cNvPicPr>
            <a:picLocks noChangeAspect="1"/>
          </p:cNvPicPr>
          <p:nvPr/>
        </p:nvPicPr>
        <p:blipFill>
          <a:blip r:embed="rId4" cstate="print"/>
          <a:stretch>
            <a:fillRect/>
          </a:stretch>
        </p:blipFill>
        <p:spPr>
          <a:xfrm>
            <a:off x="0" y="2708920"/>
            <a:ext cx="3961053" cy="2232248"/>
          </a:xfrm>
          <a:prstGeom prst="rect">
            <a:avLst/>
          </a:prstGeom>
        </p:spPr>
      </p:pic>
      <p:pic>
        <p:nvPicPr>
          <p:cNvPr id="2097161" name="Picture 2" descr="http://www.mww-forschung.de/fileadmin/mwwv/img/mwwv-logo-gruen.png"/>
          <p:cNvPicPr>
            <a:picLocks noChangeAspect="1" noChangeArrowheads="1"/>
          </p:cNvPicPr>
          <p:nvPr/>
        </p:nvPicPr>
        <p:blipFill>
          <a:blip r:embed="rId5" cstate="print"/>
          <a:srcRect/>
          <a:stretch>
            <a:fillRect/>
          </a:stretch>
        </p:blipFill>
        <p:spPr bwMode="auto">
          <a:xfrm>
            <a:off x="7452320" y="116632"/>
            <a:ext cx="1539828" cy="1124744"/>
          </a:xfrm>
          <a:prstGeom prst="rect">
            <a:avLst/>
          </a:prstGeom>
          <a:noFill/>
        </p:spPr>
      </p:pic>
      <p:pic>
        <p:nvPicPr>
          <p:cNvPr id="2097162" name="Picture 4" descr="Helmstedt Portal unter http://uni-helmstedt.hab.de"/>
          <p:cNvPicPr>
            <a:picLocks noChangeAspect="1" noChangeArrowheads="1"/>
          </p:cNvPicPr>
          <p:nvPr/>
        </p:nvPicPr>
        <p:blipFill>
          <a:blip r:embed="rId6" cstate="print"/>
          <a:srcRect/>
          <a:stretch>
            <a:fillRect/>
          </a:stretch>
        </p:blipFill>
        <p:spPr bwMode="auto">
          <a:xfrm>
            <a:off x="5292080" y="1628800"/>
            <a:ext cx="3288543" cy="2808312"/>
          </a:xfrm>
          <a:prstGeom prst="rect">
            <a:avLst/>
          </a:prstGeom>
          <a:noFill/>
        </p:spPr>
      </p:pic>
      <p:pic>
        <p:nvPicPr>
          <p:cNvPr id="2097163" name="Grafik 8" descr="Vollbildaufzeichnung 30.04.2015 142618.bmp.jpg"/>
          <p:cNvPicPr>
            <a:picLocks noChangeAspect="1"/>
          </p:cNvPicPr>
          <p:nvPr/>
        </p:nvPicPr>
        <p:blipFill>
          <a:blip r:embed="rId7" cstate="print"/>
          <a:stretch>
            <a:fillRect/>
          </a:stretch>
        </p:blipFill>
        <p:spPr>
          <a:xfrm>
            <a:off x="3347864" y="1412776"/>
            <a:ext cx="2792163" cy="3816424"/>
          </a:xfrm>
          <a:prstGeom prst="rect">
            <a:avLst/>
          </a:prstGeom>
        </p:spPr>
      </p:pic>
      <p:pic>
        <p:nvPicPr>
          <p:cNvPr id="2097164" name="Picture 2" descr="http://www.sachsenspiegel-online.de/export/pics/ssp-online/cms_bild.jpg"/>
          <p:cNvPicPr>
            <a:picLocks noChangeAspect="1" noChangeArrowheads="1"/>
          </p:cNvPicPr>
          <p:nvPr/>
        </p:nvPicPr>
        <p:blipFill>
          <a:blip r:embed="rId8" cstate="print"/>
          <a:srcRect/>
          <a:stretch>
            <a:fillRect/>
          </a:stretch>
        </p:blipFill>
        <p:spPr bwMode="auto">
          <a:xfrm>
            <a:off x="4381500" y="4381499"/>
            <a:ext cx="4762500" cy="2476501"/>
          </a:xfrm>
          <a:prstGeom prst="rect">
            <a:avLst/>
          </a:prstGeom>
          <a:noFill/>
        </p:spPr>
      </p:pic>
      <p:pic>
        <p:nvPicPr>
          <p:cNvPr id="2097165" name="Grafik 10" descr="Vollbildaufzeichnung 30.04.2015 143328.jpg"/>
          <p:cNvPicPr>
            <a:picLocks noChangeAspect="1"/>
          </p:cNvPicPr>
          <p:nvPr/>
        </p:nvPicPr>
        <p:blipFill>
          <a:blip r:embed="rId9" cstate="print"/>
          <a:stretch>
            <a:fillRect/>
          </a:stretch>
        </p:blipFill>
        <p:spPr>
          <a:xfrm>
            <a:off x="251520" y="5373216"/>
            <a:ext cx="4591050" cy="1228725"/>
          </a:xfrm>
          <a:prstGeom prst="rect">
            <a:avLst/>
          </a:prstGeom>
        </p:spPr>
      </p:pic>
      <p:sp>
        <p:nvSpPr>
          <p:cNvPr id="12" name="Rechteck 11"/>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Die </a:t>
            </a:r>
            <a:r>
              <a:rPr lang="de-DE" sz="3200" dirty="0" smtClean="0"/>
              <a:t>Herausforderung</a:t>
            </a:r>
            <a:endParaRPr lang="de-DE"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Inhaltsplatzhalter 2"/>
          <p:cNvSpPr>
            <a:spLocks noGrp="1"/>
          </p:cNvSpPr>
          <p:nvPr>
            <p:ph idx="1"/>
          </p:nvPr>
        </p:nvSpPr>
        <p:spPr>
          <a:xfrm>
            <a:off x="179512" y="692696"/>
            <a:ext cx="4896544" cy="5999698"/>
          </a:xfrm>
        </p:spPr>
        <p:txBody>
          <a:bodyPr>
            <a:noAutofit/>
          </a:bodyPr>
          <a:lstStyle/>
          <a:p>
            <a:pPr>
              <a:buClr>
                <a:srgbClr val="B4822E"/>
              </a:buClr>
              <a:buNone/>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 </a:t>
            </a:r>
          </a:p>
          <a:p>
            <a:pPr>
              <a:buClr>
                <a:srgbClr val="B4822E"/>
              </a:buClr>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Erhöhte Sichtbarkeit → Benutzungsfrequenz</a:t>
            </a:r>
          </a:p>
          <a:p>
            <a:pPr>
              <a:buClr>
                <a:srgbClr val="B4822E"/>
              </a:buClr>
            </a:pPr>
            <a:endPar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endParaRPr>
          </a:p>
          <a:p>
            <a:pPr>
              <a:buClr>
                <a:srgbClr val="B4822E"/>
              </a:buClr>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Ein Zugang zu allen Sammlungen mit</a:t>
            </a:r>
          </a:p>
          <a:p>
            <a:pPr>
              <a:buClr>
                <a:srgbClr val="B4822E"/>
              </a:buClr>
              <a:buNone/>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     modernen Suchmöglichkeiten </a:t>
            </a:r>
          </a:p>
          <a:p>
            <a:pPr>
              <a:buClr>
                <a:srgbClr val="B4822E"/>
              </a:buClr>
              <a:buNone/>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     → neue Forschungsmöglichkeiten</a:t>
            </a:r>
          </a:p>
          <a:p>
            <a:pPr>
              <a:buClr>
                <a:srgbClr val="B4822E"/>
              </a:buClr>
              <a:buNone/>
            </a:pPr>
            <a:endPar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endParaRPr>
          </a:p>
          <a:p>
            <a:pPr>
              <a:buClr>
                <a:srgbClr val="B4822E"/>
              </a:buClr>
            </a:pPr>
            <a:r>
              <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rPr>
              <a:t>Optimierung der Data </a:t>
            </a:r>
            <a:r>
              <a:rPr lang="de-DE" sz="2000" dirty="0" err="1" smtClean="0">
                <a:solidFill>
                  <a:srgbClr val="0E2C2B"/>
                </a:solidFill>
                <a:latin typeface="Open Sans" panose="020B0606030504020204" pitchFamily="34" charset="0"/>
                <a:ea typeface="Open Sans" panose="020B0606030504020204" pitchFamily="34" charset="0"/>
                <a:cs typeface="Open Sans" panose="020B0606030504020204" pitchFamily="34" charset="0"/>
              </a:rPr>
              <a:t>Curation</a:t>
            </a:r>
            <a:endPar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endParaRPr>
          </a:p>
          <a:p>
            <a:pPr>
              <a:buClr>
                <a:srgbClr val="B4822E"/>
              </a:buClr>
              <a:buNone/>
            </a:pPr>
            <a:endParaRPr lang="de-DE" sz="2000" dirty="0" smtClean="0">
              <a:solidFill>
                <a:srgbClr val="0E2C2B"/>
              </a:solidFill>
              <a:latin typeface="Open Sans" panose="020B0606030504020204" pitchFamily="34" charset="0"/>
              <a:ea typeface="Open Sans" panose="020B0606030504020204" pitchFamily="34" charset="0"/>
              <a:cs typeface="Open Sans" panose="020B0606030504020204" pitchFamily="34" charset="0"/>
            </a:endParaRPr>
          </a:p>
          <a:p>
            <a:pPr>
              <a:buClr>
                <a:srgbClr val="B4822E"/>
              </a:buClr>
            </a:pPr>
            <a:r>
              <a:rPr lang="de-DE" sz="2000" dirty="0" smtClean="0">
                <a:latin typeface="Open Sans" panose="020B0606030504020204" pitchFamily="34" charset="0"/>
                <a:ea typeface="Open Sans" panose="020B0606030504020204" pitchFamily="34" charset="0"/>
                <a:cs typeface="Open Sans" panose="020B0606030504020204" pitchFamily="34" charset="0"/>
              </a:rPr>
              <a:t>Eigenständigkeit der Herkunftsressource</a:t>
            </a:r>
          </a:p>
          <a:p>
            <a:pPr>
              <a:buClr>
                <a:srgbClr val="B4822E"/>
              </a:buClr>
              <a:buNone/>
            </a:pPr>
            <a:r>
              <a:rPr lang="de-DE" sz="2000" dirty="0" smtClean="0">
                <a:latin typeface="Open Sans" panose="020B0606030504020204" pitchFamily="34" charset="0"/>
                <a:ea typeface="Open Sans" panose="020B0606030504020204" pitchFamily="34" charset="0"/>
                <a:cs typeface="Open Sans" panose="020B0606030504020204" pitchFamily="34" charset="0"/>
              </a:rPr>
              <a:t>     bleibt gewahrt</a:t>
            </a:r>
          </a:p>
          <a:p>
            <a:pPr>
              <a:buClr>
                <a:srgbClr val="B4822E"/>
              </a:buClr>
              <a:buNone/>
            </a:pPr>
            <a:endParaRPr lang="de-DE" sz="2000" dirty="0" smtClean="0">
              <a:latin typeface="Open Sans"/>
            </a:endParaRPr>
          </a:p>
          <a:p>
            <a:pPr>
              <a:buClr>
                <a:srgbClr val="B4822E"/>
              </a:buClr>
            </a:pPr>
            <a:endParaRPr lang="de-DE" sz="2000" dirty="0" smtClean="0">
              <a:solidFill>
                <a:srgbClr val="0E2C2B"/>
              </a:solidFill>
              <a:latin typeface="Open Sans"/>
              <a:cs typeface="Open Sans" pitchFamily="34" charset="0"/>
            </a:endParaRPr>
          </a:p>
          <a:p>
            <a:pPr>
              <a:buClr>
                <a:srgbClr val="B4822E"/>
              </a:buClr>
            </a:pPr>
            <a:endParaRPr lang="de-DE" sz="2000" dirty="0" smtClean="0">
              <a:solidFill>
                <a:srgbClr val="0E2C2B"/>
              </a:solidFill>
              <a:latin typeface="Open Sans"/>
              <a:cs typeface="Open Sans" pitchFamily="34" charset="0"/>
            </a:endParaRPr>
          </a:p>
          <a:p>
            <a:pPr>
              <a:buClr>
                <a:srgbClr val="B4822E"/>
              </a:buClr>
            </a:pPr>
            <a:endParaRPr lang="de-DE" sz="2000" dirty="0" smtClean="0">
              <a:solidFill>
                <a:srgbClr val="0E2C2B"/>
              </a:solidFill>
              <a:latin typeface="Open Sans"/>
              <a:cs typeface="Open Sans" pitchFamily="34" charset="0"/>
            </a:endParaRPr>
          </a:p>
          <a:p>
            <a:endParaRPr lang="de-DE" sz="2000" dirty="0" smtClean="0">
              <a:latin typeface="Open Sans"/>
            </a:endParaRPr>
          </a:p>
          <a:p>
            <a:pPr>
              <a:buNone/>
            </a:pPr>
            <a:endParaRPr lang="de-DE" sz="2000" dirty="0" smtClean="0">
              <a:latin typeface="Open Sans"/>
            </a:endParaRPr>
          </a:p>
          <a:p>
            <a:pPr>
              <a:buClr>
                <a:srgbClr val="B4822E"/>
              </a:buClr>
            </a:pPr>
            <a:endParaRPr lang="de-DE" sz="2000" dirty="0" smtClean="0">
              <a:solidFill>
                <a:srgbClr val="0E2C2B"/>
              </a:solidFill>
              <a:latin typeface="Open Sans"/>
              <a:cs typeface="Open Sans" pitchFamily="34" charset="0"/>
            </a:endParaRPr>
          </a:p>
          <a:p>
            <a:pPr>
              <a:buClr>
                <a:srgbClr val="B4822E"/>
              </a:buClr>
              <a:buNone/>
            </a:pPr>
            <a:r>
              <a:rPr lang="de-DE" sz="2000" dirty="0" smtClean="0">
                <a:solidFill>
                  <a:srgbClr val="0E2C2B"/>
                </a:solidFill>
                <a:latin typeface="Open Sans"/>
                <a:cs typeface="Open Sans" pitchFamily="34" charset="0"/>
              </a:rPr>
              <a:t>     </a:t>
            </a:r>
          </a:p>
          <a:p>
            <a:pPr>
              <a:buClr>
                <a:srgbClr val="B4822E"/>
              </a:buClr>
              <a:buNone/>
            </a:pPr>
            <a:endParaRPr lang="de-DE" sz="2000" dirty="0" smtClean="0">
              <a:solidFill>
                <a:srgbClr val="0E2C2B"/>
              </a:solidFill>
              <a:latin typeface="Open Sans"/>
              <a:cs typeface="Open Sans" pitchFamily="34" charset="0"/>
            </a:endParaRPr>
          </a:p>
          <a:p>
            <a:pPr>
              <a:buClr>
                <a:srgbClr val="B4822E"/>
              </a:buClr>
              <a:buNone/>
            </a:pPr>
            <a:endParaRPr lang="de-DE" sz="2000" dirty="0" smtClean="0">
              <a:solidFill>
                <a:srgbClr val="0E2C2B"/>
              </a:solidFill>
              <a:latin typeface="Open Sans"/>
              <a:cs typeface="Open Sans" pitchFamily="34" charset="0"/>
            </a:endParaRPr>
          </a:p>
          <a:p>
            <a:pPr>
              <a:buNone/>
            </a:pPr>
            <a:endParaRPr lang="de-DE" sz="2000" dirty="0" smtClean="0">
              <a:latin typeface="Open Sans"/>
            </a:endParaRPr>
          </a:p>
        </p:txBody>
      </p:sp>
      <p:sp>
        <p:nvSpPr>
          <p:cNvPr id="7" name="Rechteck 6"/>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 Gründe für eine gemeinsame Suche</a:t>
            </a:r>
            <a:endParaRPr lang="de-DE"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Inhaltsplatzhalter 12"/>
          <p:cNvSpPr>
            <a:spLocks noGrp="1"/>
          </p:cNvSpPr>
          <p:nvPr>
            <p:ph idx="1"/>
          </p:nvPr>
        </p:nvSpPr>
        <p:spPr>
          <a:xfrm>
            <a:off x="0" y="0"/>
            <a:ext cx="5436096" cy="6858000"/>
          </a:xfrm>
        </p:spPr>
        <p:txBody>
          <a:bodyPr>
            <a:noAutofit/>
          </a:bodyPr>
          <a:lstStyle/>
          <a:p>
            <a:pPr marL="114300" indent="-457200">
              <a:spcBef>
                <a:spcPts val="0"/>
              </a:spcBef>
              <a:buNone/>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Clr>
                <a:srgbClr val="B4822E"/>
              </a:buClr>
              <a:buFont typeface="+mj-lt"/>
              <a:buAutoNum type="arabicPeriod"/>
            </a:pPr>
            <a:r>
              <a:rPr lang="de-DE" sz="2000" dirty="0" smtClean="0">
                <a:latin typeface="Open Sans" panose="020B0606030504020204" pitchFamily="34" charset="0"/>
                <a:ea typeface="Open Sans" panose="020B0606030504020204" pitchFamily="34" charset="0"/>
                <a:cs typeface="Open Sans" panose="020B0606030504020204" pitchFamily="34" charset="0"/>
              </a:rPr>
              <a:t>Die Verbundeinrichtungen besitzen eine Vielzahl an digitalen Sammlungen. Die technische und inhaltliche Heterogenität verhinderte jedoch bisher eine gemeinsame Datennutzung, die jedoch von der Forschung gewünscht wird.  </a:t>
            </a:r>
          </a:p>
          <a:p>
            <a:pPr marL="539750" lvl="1" indent="-514350">
              <a:spcBef>
                <a:spcPts val="0"/>
              </a:spcBef>
              <a:buAutoNum type="arabicPeriod"/>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Clr>
                <a:srgbClr val="B4822E"/>
              </a:buClr>
              <a:buFont typeface="+mj-lt"/>
              <a:buAutoNum type="arabicPeriod"/>
            </a:pPr>
            <a:r>
              <a:rPr lang="de-DE" sz="2000" dirty="0" smtClean="0">
                <a:latin typeface="Open Sans" panose="020B0606030504020204" pitchFamily="34" charset="0"/>
                <a:ea typeface="Open Sans" panose="020B0606030504020204" pitchFamily="34" charset="0"/>
                <a:cs typeface="Open Sans" panose="020B0606030504020204" pitchFamily="34" charset="0"/>
              </a:rPr>
              <a:t>Spezielle Forschungsinteressen benötigen angepasste informationstechnische Suchmöglichkeiten, um Forschungsfragen bedienen zu können.</a:t>
            </a:r>
          </a:p>
          <a:p>
            <a:pPr marL="539750" lvl="1" indent="-514350">
              <a:spcBef>
                <a:spcPts val="0"/>
              </a:spcBef>
              <a:buNone/>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None/>
            </a:pPr>
            <a:r>
              <a:rPr lang="de-DE" sz="2000" dirty="0" smtClean="0">
                <a:solidFill>
                  <a:srgbClr val="B4822E"/>
                </a:solidFill>
                <a:latin typeface="Open Sans" panose="020B0606030504020204" pitchFamily="34" charset="0"/>
                <a:ea typeface="Open Sans" panose="020B0606030504020204" pitchFamily="34" charset="0"/>
                <a:cs typeface="Open Sans" panose="020B0606030504020204" pitchFamily="34" charset="0"/>
              </a:rPr>
              <a:t>→ </a:t>
            </a:r>
            <a:r>
              <a:rPr lang="de-DE" sz="2000" dirty="0" smtClean="0">
                <a:latin typeface="Open Sans" panose="020B0606030504020204" pitchFamily="34" charset="0"/>
                <a:ea typeface="Open Sans" panose="020B0606030504020204" pitchFamily="34" charset="0"/>
                <a:cs typeface="Open Sans" panose="020B0606030504020204" pitchFamily="34" charset="0"/>
              </a:rPr>
              <a:t>   Eine Integration der digitalen Sammlungen der Verbundeinrichtungen in eine generische Suche ist daher nur unter Wahrung der ursprünglichen Informationsvielfalt sinnvoll.</a:t>
            </a:r>
          </a:p>
          <a:p>
            <a:pPr marL="539750" lvl="1" indent="-514350">
              <a:spcBef>
                <a:spcPts val="0"/>
              </a:spcBef>
              <a:buNone/>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539750" lvl="1" indent="-514350">
              <a:spcBef>
                <a:spcPts val="0"/>
              </a:spcBef>
              <a:buNone/>
            </a:pPr>
            <a:endParaRPr lang="de-DE" sz="2000" dirty="0" smtClean="0">
              <a:latin typeface="Open Sans" panose="020B0606030504020204" pitchFamily="34" charset="0"/>
              <a:ea typeface="Open Sans" panose="020B0606030504020204" pitchFamily="34" charset="0"/>
              <a:cs typeface="Open Sans" panose="020B0606030504020204" pitchFamily="34" charset="0"/>
            </a:endParaRPr>
          </a:p>
          <a:p>
            <a:pPr marL="914400" lvl="1" indent="-514350">
              <a:spcBef>
                <a:spcPts val="0"/>
              </a:spcBef>
              <a:buNone/>
            </a:pPr>
            <a:endParaRPr lang="de-DE" sz="2000" dirty="0" smtClean="0">
              <a:latin typeface="Open Sans"/>
            </a:endParaRPr>
          </a:p>
          <a:p>
            <a:pPr marL="914400" lvl="1" indent="-514350">
              <a:spcBef>
                <a:spcPts val="0"/>
              </a:spcBef>
              <a:buNone/>
            </a:pPr>
            <a:endParaRPr lang="de-DE" sz="2000" dirty="0" smtClean="0">
              <a:latin typeface="Open Sans"/>
            </a:endParaRPr>
          </a:p>
          <a:p>
            <a:pPr marL="114300" indent="-457200">
              <a:spcBef>
                <a:spcPts val="0"/>
              </a:spcBef>
              <a:buNone/>
            </a:pPr>
            <a:endParaRPr lang="de-DE" sz="2000" dirty="0" smtClean="0">
              <a:latin typeface="Open Sans"/>
            </a:endParaRPr>
          </a:p>
          <a:p>
            <a:pPr>
              <a:spcBef>
                <a:spcPts val="0"/>
              </a:spcBef>
            </a:pPr>
            <a:endParaRPr lang="de-DE" sz="2000" dirty="0">
              <a:latin typeface="Open Sans"/>
            </a:endParaRPr>
          </a:p>
        </p:txBody>
      </p:sp>
      <p:sp>
        <p:nvSpPr>
          <p:cNvPr id="6" name="Rechteck 5"/>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Lösungsansatz</a:t>
            </a:r>
            <a:endParaRPr lang="de-DE"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el 1"/>
          <p:cNvSpPr>
            <a:spLocks noGrp="1"/>
          </p:cNvSpPr>
          <p:nvPr>
            <p:ph type="title"/>
          </p:nvPr>
        </p:nvSpPr>
        <p:spPr/>
        <p:txBody>
          <a:bodyPr>
            <a:normAutofit/>
          </a:bodyPr>
          <a:lstStyle/>
          <a:p>
            <a:r>
              <a:rPr lang="de-DE" dirty="0" smtClean="0"/>
              <a:t>Beispielvideo</a:t>
            </a:r>
            <a:endParaRPr lang="de-DE" dirty="0"/>
          </a:p>
        </p:txBody>
      </p:sp>
      <p:pic>
        <p:nvPicPr>
          <p:cNvPr id="2097177" name="bsp für ppp.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13991" y="260648"/>
            <a:ext cx="9102609" cy="5688632"/>
          </a:xfrm>
        </p:spPr>
      </p:pic>
      <p:sp>
        <p:nvSpPr>
          <p:cNvPr id="4" name="Rechteck 3"/>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Traditioneller Lösungsansatz</a:t>
            </a:r>
            <a:endParaRPr lang="de-DE"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097177"/>
                </p:tgtEl>
              </p:cMediaNode>
            </p:vide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Inhaltsplatzhalter 2"/>
          <p:cNvSpPr>
            <a:spLocks noGrp="1"/>
          </p:cNvSpPr>
          <p:nvPr>
            <p:ph idx="1"/>
          </p:nvPr>
        </p:nvSpPr>
        <p:spPr>
          <a:xfrm>
            <a:off x="0" y="116632"/>
            <a:ext cx="5436096" cy="6741368"/>
          </a:xfrm>
        </p:spPr>
        <p:txBody>
          <a:bodyPr anchor="ctr"/>
          <a:lstStyle/>
          <a:p>
            <a:pPr marL="514350" indent="-514350"/>
            <a:r>
              <a:rPr lang="de-DE" dirty="0" smtClean="0"/>
              <a:t>„blasse Daten“ im Ergebnis</a:t>
            </a:r>
          </a:p>
          <a:p>
            <a:pPr marL="514350" indent="-514350"/>
            <a:r>
              <a:rPr lang="de-DE" dirty="0" smtClean="0"/>
              <a:t>Verständnis Forschungsdaten, Erschließungsdaten</a:t>
            </a:r>
            <a:endParaRPr lang="de-DE" dirty="0" smtClean="0"/>
          </a:p>
          <a:p>
            <a:pPr marL="514350" indent="-514350"/>
            <a:r>
              <a:rPr lang="de-DE" dirty="0" smtClean="0"/>
              <a:t>Fehlende Modularität, Wachstum (Quellen/Daten)</a:t>
            </a:r>
            <a:endParaRPr lang="de-DE" dirty="0" smtClean="0"/>
          </a:p>
          <a:p>
            <a:pPr marL="514350" indent="-514350"/>
            <a:r>
              <a:rPr lang="de-DE" dirty="0" smtClean="0"/>
              <a:t>Unklare Prozesse</a:t>
            </a:r>
          </a:p>
          <a:p>
            <a:pPr marL="514350" indent="-514350"/>
            <a:r>
              <a:rPr lang="de-DE" dirty="0" smtClean="0"/>
              <a:t>Balance </a:t>
            </a:r>
            <a:r>
              <a:rPr lang="de-DE" dirty="0" smtClean="0"/>
              <a:t>zwischen „Google-Suche“ und </a:t>
            </a:r>
            <a:r>
              <a:rPr lang="de-DE" dirty="0" smtClean="0"/>
              <a:t>Expertensuche</a:t>
            </a:r>
            <a:endParaRPr lang="de-DE" dirty="0" smtClean="0"/>
          </a:p>
        </p:txBody>
      </p:sp>
      <p:sp>
        <p:nvSpPr>
          <p:cNvPr id="6" name="Rechteck 5"/>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Nachteile des traditionellen Lösungsansatzes</a:t>
            </a:r>
            <a:endParaRPr lang="de-DE"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Inhaltsplatzhalter 2"/>
          <p:cNvSpPr>
            <a:spLocks noGrp="1"/>
          </p:cNvSpPr>
          <p:nvPr>
            <p:ph idx="1"/>
          </p:nvPr>
        </p:nvSpPr>
        <p:spPr/>
        <p:txBody>
          <a:bodyPr/>
          <a:lstStyle/>
          <a:p>
            <a:endParaRPr lang="de-DE" dirty="0"/>
          </a:p>
        </p:txBody>
      </p:sp>
      <p:pic>
        <p:nvPicPr>
          <p:cNvPr id="2097180" name="Picture 2" descr="G:\e-edv\Projekte\laufend\MWW\MWW_Teilprojekt\1.4_Suche\_DARIAH_GENERIC_S\Federation Concept.PNG"/>
          <p:cNvPicPr>
            <a:picLocks noChangeAspect="1" noChangeArrowheads="1"/>
          </p:cNvPicPr>
          <p:nvPr/>
        </p:nvPicPr>
        <p:blipFill>
          <a:blip r:embed="rId3" cstate="print"/>
          <a:srcRect/>
          <a:stretch>
            <a:fillRect/>
          </a:stretch>
        </p:blipFill>
        <p:spPr bwMode="auto">
          <a:xfrm>
            <a:off x="789112" y="1124744"/>
            <a:ext cx="7156976" cy="5376515"/>
          </a:xfrm>
          <a:prstGeom prst="rect">
            <a:avLst/>
          </a:prstGeom>
          <a:noFill/>
        </p:spPr>
      </p:pic>
      <p:sp>
        <p:nvSpPr>
          <p:cNvPr id="5" name="Rechteck 4"/>
          <p:cNvSpPr/>
          <p:nvPr/>
        </p:nvSpPr>
        <p:spPr>
          <a:xfrm>
            <a:off x="5436096" y="0"/>
            <a:ext cx="3707904" cy="6858000"/>
          </a:xfrm>
          <a:prstGeom prst="rect">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Collection Registry der Generischen Suche</a:t>
            </a:r>
            <a:endParaRPr lang="de-DE"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Larissa-Design">
  <a:themeElements>
    <a:clrScheme name="MWW-Verbund">
      <a:dk1>
        <a:sysClr val="windowText" lastClr="000000"/>
      </a:dk1>
      <a:lt1>
        <a:sysClr val="window" lastClr="FFFFFF"/>
      </a:lt1>
      <a:dk2>
        <a:srgbClr val="A08246"/>
      </a:dk2>
      <a:lt2>
        <a:srgbClr val="035151"/>
      </a:lt2>
      <a:accent1>
        <a:srgbClr val="035151"/>
      </a:accent1>
      <a:accent2>
        <a:srgbClr val="A08246"/>
      </a:accent2>
      <a:accent3>
        <a:srgbClr val="7F7F7F"/>
      </a:accent3>
      <a:accent4>
        <a:srgbClr val="BFBFBF"/>
      </a:accent4>
      <a:accent5>
        <a:srgbClr val="3F3F3F"/>
      </a:accent5>
      <a:accent6>
        <a:srgbClr val="7F7F7F"/>
      </a:accent6>
      <a:hlink>
        <a:srgbClr val="D8D8D8"/>
      </a:hlink>
      <a:folHlink>
        <a:srgbClr val="A5A5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Bildschirmpräsentation (4:3)</PresentationFormat>
  <Paragraphs>139</Paragraphs>
  <Slides>13</Slides>
  <Notes>11</Notes>
  <HiddenSlides>0</HiddenSlides>
  <MMClips>1</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Larissa-Design</vt:lpstr>
      <vt:lpstr>  Integrierte Suche über heterogene Datenbestände – Anforderungen und Lösungsansätze im Bereich des kulturellen Erbes</vt:lpstr>
      <vt:lpstr>PowerPoint-Präsentation</vt:lpstr>
      <vt:lpstr>PowerPoint-Präsentation</vt:lpstr>
      <vt:lpstr>PowerPoint-Präsentation</vt:lpstr>
      <vt:lpstr>PowerPoint-Präsentation</vt:lpstr>
      <vt:lpstr>PowerPoint-Präsentation</vt:lpstr>
      <vt:lpstr>Beispielvideo</vt:lpstr>
      <vt:lpstr>PowerPoint-Präsentation</vt:lpstr>
      <vt:lpstr>PowerPoint-Präsentation</vt:lpstr>
      <vt:lpstr>PowerPoint-Präsentation</vt:lpstr>
      <vt:lpstr>PowerPoint-Präsentation</vt:lpstr>
      <vt:lpstr>PowerPoint-Präsentation</vt:lpstr>
      <vt:lpstr>   Lösungsansatz: (Meta)Metadaten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Steyer</dc:creator>
  <cp:lastModifiedBy>Dogunke, Swantje</cp:lastModifiedBy>
  <cp:revision>11</cp:revision>
  <dcterms:created xsi:type="dcterms:W3CDTF">2014-12-02T10:29:53Z</dcterms:created>
  <dcterms:modified xsi:type="dcterms:W3CDTF">2018-05-18T12:51:02Z</dcterms:modified>
</cp:coreProperties>
</file>