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6"/>
  </p:notesMasterIdLst>
  <p:sldIdLst>
    <p:sldId id="389" r:id="rId2"/>
    <p:sldId id="257" r:id="rId3"/>
    <p:sldId id="374" r:id="rId4"/>
    <p:sldId id="392" r:id="rId5"/>
    <p:sldId id="380" r:id="rId6"/>
    <p:sldId id="379" r:id="rId7"/>
    <p:sldId id="383" r:id="rId8"/>
    <p:sldId id="376" r:id="rId9"/>
    <p:sldId id="407" r:id="rId10"/>
    <p:sldId id="408" r:id="rId11"/>
    <p:sldId id="377" r:id="rId12"/>
    <p:sldId id="409" r:id="rId13"/>
    <p:sldId id="386" r:id="rId14"/>
    <p:sldId id="395" r:id="rId15"/>
    <p:sldId id="398" r:id="rId16"/>
    <p:sldId id="400" r:id="rId17"/>
    <p:sldId id="384" r:id="rId18"/>
    <p:sldId id="385" r:id="rId19"/>
    <p:sldId id="413" r:id="rId20"/>
    <p:sldId id="414" r:id="rId21"/>
    <p:sldId id="424" r:id="rId22"/>
    <p:sldId id="415" r:id="rId23"/>
    <p:sldId id="417" r:id="rId24"/>
    <p:sldId id="416" r:id="rId25"/>
    <p:sldId id="410" r:id="rId26"/>
    <p:sldId id="412" r:id="rId27"/>
    <p:sldId id="411" r:id="rId28"/>
    <p:sldId id="418" r:id="rId29"/>
    <p:sldId id="428" r:id="rId30"/>
    <p:sldId id="429" r:id="rId31"/>
    <p:sldId id="378" r:id="rId32"/>
    <p:sldId id="419" r:id="rId33"/>
    <p:sldId id="420" r:id="rId34"/>
    <p:sldId id="421" r:id="rId35"/>
    <p:sldId id="431" r:id="rId36"/>
    <p:sldId id="426" r:id="rId37"/>
    <p:sldId id="422" r:id="rId38"/>
    <p:sldId id="427" r:id="rId39"/>
    <p:sldId id="434" r:id="rId40"/>
    <p:sldId id="423" r:id="rId41"/>
    <p:sldId id="435" r:id="rId42"/>
    <p:sldId id="433" r:id="rId43"/>
    <p:sldId id="390" r:id="rId44"/>
    <p:sldId id="381" r:id="rId45"/>
    <p:sldId id="432" r:id="rId46"/>
    <p:sldId id="396" r:id="rId47"/>
    <p:sldId id="397" r:id="rId48"/>
    <p:sldId id="403" r:id="rId49"/>
    <p:sldId id="399" r:id="rId50"/>
    <p:sldId id="404" r:id="rId51"/>
    <p:sldId id="405" r:id="rId52"/>
    <p:sldId id="430" r:id="rId53"/>
    <p:sldId id="437" r:id="rId54"/>
    <p:sldId id="436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ci Rosa" initials="RR" lastIdx="1" clrIdx="0"/>
  <p:cmAuthor id="1" name="rosa ricci" initials="rr" lastIdx="9" clrIdx="1">
    <p:extLst>
      <p:ext uri="{19B8F6BF-5375-455C-9EA6-DF929625EA0E}">
        <p15:presenceInfo xmlns:p15="http://schemas.microsoft.com/office/powerpoint/2012/main" userId="5e8f20e7629d4a5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97B0"/>
    <a:srgbClr val="5CAA9F"/>
    <a:srgbClr val="75D120"/>
    <a:srgbClr val="44546A"/>
    <a:srgbClr val="E1F9E4"/>
    <a:srgbClr val="AED332"/>
    <a:srgbClr val="D52F2B"/>
    <a:srgbClr val="137185"/>
    <a:srgbClr val="138585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Stile chi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1103" autoAdjust="0"/>
  </p:normalViewPr>
  <p:slideViewPr>
    <p:cSldViewPr snapToGrid="0">
      <p:cViewPr varScale="1">
        <p:scale>
          <a:sx n="62" d="100"/>
          <a:sy n="62" d="100"/>
        </p:scale>
        <p:origin x="75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149A7-0294-4BE0-8160-80A7DD5F6567}" type="datetimeFigureOut">
              <a:rPr lang="de-DE" smtClean="0"/>
              <a:pPr/>
              <a:t>23.05.2018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0CD5F-DA5B-488B-9A41-570AB4DF3FE9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98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332FFE4-6D43-4922-874E-DB57C8019222}" type="slidenum">
              <a:rPr lang="en-US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2</a:t>
            </a:fld>
            <a:endParaRPr lang="en-US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3855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16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16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9114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0330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064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0657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0961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437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9319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6030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0220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0190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1027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338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6664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437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3335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3856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4758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57848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701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2780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4536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3457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Precision and recall are equally important. This means that we want both good results--&gt; similar images and many of them.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0273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7518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1606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:</a:t>
            </a:r>
          </a:p>
          <a:p>
            <a:pPr marL="171450" indent="-171450">
              <a:buFontTx/>
              <a:buChar char="-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matches</a:t>
            </a:r>
            <a:r>
              <a:rPr lang="de-DE" dirty="0"/>
              <a:t> </a:t>
            </a:r>
            <a:r>
              <a:rPr lang="de-DE" dirty="0" err="1"/>
              <a:t>found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distance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to</a:t>
            </a:r>
            <a:r>
              <a:rPr lang="de-DE" dirty="0">
                <a:sym typeface="Wingdings" panose="05000000000000000000" pitchFamily="2" charset="2"/>
              </a:rPr>
              <a:t> large</a:t>
            </a:r>
          </a:p>
          <a:p>
            <a:pPr marL="171450" indent="-171450">
              <a:buFontTx/>
              <a:buChar char="-"/>
            </a:pPr>
            <a:r>
              <a:rPr lang="de-DE" dirty="0">
                <a:sym typeface="Wingdings" panose="05000000000000000000" pitchFamily="2" charset="2"/>
              </a:rPr>
              <a:t>Even </a:t>
            </a:r>
            <a:r>
              <a:rPr lang="de-DE" dirty="0" err="1">
                <a:sym typeface="Wingdings" panose="05000000000000000000" pitchFamily="2" charset="2"/>
              </a:rPr>
              <a:t>if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distance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ok he </a:t>
            </a:r>
            <a:r>
              <a:rPr lang="de-DE" dirty="0" err="1">
                <a:sym typeface="Wingdings" panose="05000000000000000000" pitchFamily="2" charset="2"/>
              </a:rPr>
              <a:t>retrieved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results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wrong</a:t>
            </a:r>
            <a:r>
              <a:rPr lang="de-DE" dirty="0">
                <a:sym typeface="Wingdings" panose="05000000000000000000" pitchFamily="2" charset="2"/>
              </a:rPr>
              <a:t>  </a:t>
            </a:r>
            <a:r>
              <a:rPr lang="de-DE" dirty="0" err="1">
                <a:sym typeface="Wingdings" panose="05000000000000000000" pitchFamily="2" charset="2"/>
              </a:rPr>
              <a:t>precision</a:t>
            </a:r>
            <a:r>
              <a:rPr lang="de-DE" dirty="0">
                <a:sym typeface="Wingdings" panose="05000000000000000000" pitchFamily="2" charset="2"/>
              </a:rPr>
              <a:t> and </a:t>
            </a:r>
            <a:r>
              <a:rPr lang="de-DE" dirty="0" err="1">
                <a:sym typeface="Wingdings" panose="05000000000000000000" pitchFamily="2" charset="2"/>
              </a:rPr>
              <a:t>recall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are</a:t>
            </a:r>
            <a:r>
              <a:rPr lang="de-DE" dirty="0">
                <a:sym typeface="Wingdings" panose="05000000000000000000" pitchFamily="2" charset="2"/>
              </a:rPr>
              <a:t> 0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44100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33885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71149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65425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histogram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represents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assignments</a:t>
            </a:r>
            <a:r>
              <a:rPr lang="de-DE" dirty="0"/>
              <a:t>. The </a:t>
            </a:r>
            <a:r>
              <a:rPr lang="de-DE" dirty="0" err="1"/>
              <a:t>vectors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not IDF(inverse </a:t>
            </a:r>
            <a:r>
              <a:rPr lang="de-DE" dirty="0" err="1"/>
              <a:t>document</a:t>
            </a:r>
            <a:r>
              <a:rPr lang="de-DE" dirty="0"/>
              <a:t> </a:t>
            </a:r>
            <a:r>
              <a:rPr lang="de-DE" dirty="0" err="1"/>
              <a:t>freqeuncy</a:t>
            </a:r>
            <a:r>
              <a:rPr lang="de-DE" dirty="0"/>
              <a:t>) and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normalized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40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1493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21351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plot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normalized</a:t>
            </a:r>
            <a:r>
              <a:rPr lang="de-DE" dirty="0"/>
              <a:t> </a:t>
            </a:r>
            <a:r>
              <a:rPr lang="de-DE" dirty="0" err="1"/>
              <a:t>vectors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04614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58683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 non tutte le immagini sono state indicizzate con </a:t>
            </a:r>
            <a:r>
              <a:rPr lang="it-IT" dirty="0" err="1"/>
              <a:t>iconclass</a:t>
            </a:r>
            <a:r>
              <a:rPr lang="it-IT" dirty="0"/>
              <a:t>--&gt; giustificazione al fatto che una ricerca per immagini serve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44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30084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43558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47391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25332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76508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42141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97128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1889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86134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plot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normalized</a:t>
            </a:r>
            <a:r>
              <a:rPr lang="de-DE" dirty="0"/>
              <a:t> </a:t>
            </a:r>
            <a:r>
              <a:rPr lang="de-DE" dirty="0" err="1"/>
              <a:t>vectors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54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233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51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78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0104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0CD5F-DA5B-488B-9A41-570AB4DF3FE9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548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3A095-BF93-4702-95E1-1EC887A0C1CB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974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A3CD-4EB6-42AD-BFCB-ECBA9E43CFA0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370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A613F-2809-4A5D-949F-97F10166600D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466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AE5-CD11-48F2-A196-3AB030F730E7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658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40256-3C32-49F1-8756-037B1BF6D1DE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4834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EEEB4-E9B2-40EB-A432-9506A40770CC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63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D9F2E-4FFF-413A-8208-CF37916568E3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74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3DCB-6670-4845-A7FF-29B4C3CC9E38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620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ADCA-762E-47D2-89D3-4351A43E3D95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07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7078-EEB7-4CFC-84BB-33E3674282CA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5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6A47C-FA8E-47C4-9C99-66005DE24E2F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460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7D025-9AF9-4096-97C9-6B1F0EE77909}" type="datetime1">
              <a:rPr lang="de-DE" smtClean="0"/>
              <a:pPr/>
              <a:t>23.05.2018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2C40A-AAF7-4E1E-9D23-656E105F9662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2520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1.jpg"/><Relationship Id="rId3" Type="http://schemas.openxmlformats.org/officeDocument/2006/relationships/image" Target="../media/image55.jpg"/><Relationship Id="rId7" Type="http://schemas.openxmlformats.org/officeDocument/2006/relationships/image" Target="../media/image65.jpg"/><Relationship Id="rId12" Type="http://schemas.openxmlformats.org/officeDocument/2006/relationships/image" Target="../media/image70.jpg"/><Relationship Id="rId17" Type="http://schemas.openxmlformats.org/officeDocument/2006/relationships/image" Target="../media/image75.jp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11" Type="http://schemas.openxmlformats.org/officeDocument/2006/relationships/image" Target="../media/image69.jpg"/><Relationship Id="rId5" Type="http://schemas.openxmlformats.org/officeDocument/2006/relationships/image" Target="../media/image63.jpg"/><Relationship Id="rId15" Type="http://schemas.openxmlformats.org/officeDocument/2006/relationships/image" Target="../media/image73.jpg"/><Relationship Id="rId10" Type="http://schemas.openxmlformats.org/officeDocument/2006/relationships/image" Target="../media/image68.jpg"/><Relationship Id="rId4" Type="http://schemas.openxmlformats.org/officeDocument/2006/relationships/image" Target="../media/image61.jpg"/><Relationship Id="rId9" Type="http://schemas.openxmlformats.org/officeDocument/2006/relationships/image" Target="../media/image67.jpg"/><Relationship Id="rId14" Type="http://schemas.openxmlformats.org/officeDocument/2006/relationships/image" Target="../media/image7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84.jpg"/><Relationship Id="rId3" Type="http://schemas.openxmlformats.org/officeDocument/2006/relationships/image" Target="../media/image56.jpg"/><Relationship Id="rId7" Type="http://schemas.openxmlformats.org/officeDocument/2006/relationships/image" Target="../media/image79.jpg"/><Relationship Id="rId12" Type="http://schemas.openxmlformats.org/officeDocument/2006/relationships/image" Target="../media/image83.jp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11" Type="http://schemas.openxmlformats.org/officeDocument/2006/relationships/image" Target="../media/image82.jpg"/><Relationship Id="rId5" Type="http://schemas.openxmlformats.org/officeDocument/2006/relationships/image" Target="../media/image77.jpg"/><Relationship Id="rId15" Type="http://schemas.openxmlformats.org/officeDocument/2006/relationships/image" Target="../media/image86.jpg"/><Relationship Id="rId10" Type="http://schemas.openxmlformats.org/officeDocument/2006/relationships/image" Target="../media/image60.jpg"/><Relationship Id="rId4" Type="http://schemas.openxmlformats.org/officeDocument/2006/relationships/image" Target="../media/image76.jpg"/><Relationship Id="rId9" Type="http://schemas.openxmlformats.org/officeDocument/2006/relationships/image" Target="../media/image81.jpg"/><Relationship Id="rId14" Type="http://schemas.openxmlformats.org/officeDocument/2006/relationships/image" Target="../media/image8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0.png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8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g"/><Relationship Id="rId3" Type="http://schemas.openxmlformats.org/officeDocument/2006/relationships/image" Target="../media/image56.jpg"/><Relationship Id="rId7" Type="http://schemas.openxmlformats.org/officeDocument/2006/relationships/image" Target="../media/image10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g"/><Relationship Id="rId11" Type="http://schemas.openxmlformats.org/officeDocument/2006/relationships/image" Target="../media/image108.jpg"/><Relationship Id="rId5" Type="http://schemas.openxmlformats.org/officeDocument/2006/relationships/image" Target="../media/image103.jpg"/><Relationship Id="rId10" Type="http://schemas.openxmlformats.org/officeDocument/2006/relationships/image" Target="../media/image107.jpg"/><Relationship Id="rId4" Type="http://schemas.openxmlformats.org/officeDocument/2006/relationships/image" Target="../media/image79.jpg"/><Relationship Id="rId9" Type="http://schemas.openxmlformats.org/officeDocument/2006/relationships/image" Target="../media/image8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g"/><Relationship Id="rId5" Type="http://schemas.openxmlformats.org/officeDocument/2006/relationships/image" Target="../media/image79.jpg"/><Relationship Id="rId4" Type="http://schemas.openxmlformats.org/officeDocument/2006/relationships/image" Target="../media/image56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5" Type="http://schemas.openxmlformats.org/officeDocument/2006/relationships/image" Target="../media/image80.jpg"/><Relationship Id="rId4" Type="http://schemas.openxmlformats.org/officeDocument/2006/relationships/image" Target="../media/image5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63A225-2DB9-4C05-8E9C-C65BAD43B695}"/>
              </a:ext>
            </a:extLst>
          </p:cNvPr>
          <p:cNvSpPr txBox="1"/>
          <p:nvPr/>
        </p:nvSpPr>
        <p:spPr>
          <a:xfrm>
            <a:off x="0" y="0"/>
            <a:ext cx="12192000" cy="3790950"/>
          </a:xfrm>
          <a:prstGeom prst="rect">
            <a:avLst/>
          </a:prstGeom>
          <a:solidFill>
            <a:srgbClr val="137185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58DF13A-E399-49DF-AF32-EBA9DE69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1FB46B-AF30-426C-9E8B-DCBA94C81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80707"/>
            <a:ext cx="6381750" cy="2721629"/>
          </a:xfrm>
          <a:prstGeom prst="rect">
            <a:avLst/>
          </a:prstGeom>
          <a:noFill/>
        </p:spPr>
      </p:pic>
      <p:sp>
        <p:nvSpPr>
          <p:cNvPr id="3" name="TextShape 2">
            <a:extLst>
              <a:ext uri="{FF2B5EF4-FFF2-40B4-BE49-F238E27FC236}">
                <a16:creationId xmlns:a16="http://schemas.microsoft.com/office/drawing/2014/main" id="{DB57D531-A064-4BDC-8077-4D0A200905B0}"/>
              </a:ext>
            </a:extLst>
          </p:cNvPr>
          <p:cNvSpPr txBox="1"/>
          <p:nvPr/>
        </p:nvSpPr>
        <p:spPr>
          <a:xfrm>
            <a:off x="838198" y="4432497"/>
            <a:ext cx="10896601" cy="192385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4400" spc="-1" dirty="0">
                <a:uFill>
                  <a:solidFill>
                    <a:srgbClr val="FFFFFF"/>
                  </a:solidFill>
                </a:u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Emblems and </a:t>
            </a:r>
          </a:p>
          <a:p>
            <a:pPr algn="ctr">
              <a:lnSpc>
                <a:spcPct val="90000"/>
              </a:lnSpc>
            </a:pPr>
            <a:r>
              <a:rPr lang="en-US" sz="4400" spc="-1" dirty="0">
                <a:uFill>
                  <a:solidFill>
                    <a:srgbClr val="FFFFFF"/>
                  </a:solidFill>
                </a:u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Feature-based Image similarity search </a:t>
            </a:r>
            <a:endParaRPr lang="en-US" sz="1800" b="0" strike="noStrike" spc="-1" dirty="0">
              <a:uFill>
                <a:solidFill>
                  <a:srgbClr val="FFFFFF"/>
                </a:solidFill>
              </a:u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385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468027" y="-20087"/>
            <a:ext cx="10373134" cy="122610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Similarity search:</a:t>
            </a:r>
            <a:r>
              <a:rPr lang="en-US" sz="4400" u="sng" dirty="0"/>
              <a:t> </a:t>
            </a:r>
            <a:endParaRPr lang="en-US" sz="4400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10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AED332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C43D097-914D-474F-9681-1083CAE3D4D3}"/>
              </a:ext>
            </a:extLst>
          </p:cNvPr>
          <p:cNvGrpSpPr/>
          <p:nvPr/>
        </p:nvGrpSpPr>
        <p:grpSpPr>
          <a:xfrm>
            <a:off x="378941" y="1095633"/>
            <a:ext cx="2932670" cy="3877971"/>
            <a:chOff x="378941" y="1095633"/>
            <a:chExt cx="2932670" cy="3877971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BF51B3FF-7367-455F-AB0F-28E246AA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941" y="1095633"/>
              <a:ext cx="2932670" cy="3877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Rettangolo con angoli arrotondati 31">
              <a:extLst>
                <a:ext uri="{FF2B5EF4-FFF2-40B4-BE49-F238E27FC236}">
                  <a16:creationId xmlns:a16="http://schemas.microsoft.com/office/drawing/2014/main" id="{34832027-1783-4D88-B670-F3AFF128703D}"/>
                </a:ext>
              </a:extLst>
            </p:cNvPr>
            <p:cNvSpPr/>
            <p:nvPr/>
          </p:nvSpPr>
          <p:spPr>
            <a:xfrm>
              <a:off x="1420479" y="1842694"/>
              <a:ext cx="1492576" cy="1506184"/>
            </a:xfrm>
            <a:prstGeom prst="round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3278659" y="3089191"/>
            <a:ext cx="2388972" cy="3665838"/>
            <a:chOff x="7680254" y="1654850"/>
            <a:chExt cx="2855942" cy="4693265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1DDB73DE-77DE-4F4A-A6F6-10B8CC9F3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254" y="1654850"/>
              <a:ext cx="2855942" cy="4693265"/>
            </a:xfrm>
            <a:prstGeom prst="rect">
              <a:avLst/>
            </a:prstGeom>
          </p:spPr>
        </p:pic>
        <p:sp>
          <p:nvSpPr>
            <p:cNvPr id="40" name="Rettangolo con angoli arrotondati 39">
              <a:extLst>
                <a:ext uri="{FF2B5EF4-FFF2-40B4-BE49-F238E27FC236}">
                  <a16:creationId xmlns:a16="http://schemas.microsoft.com/office/drawing/2014/main" id="{046648E8-14A5-4495-9D47-09974ADD2050}"/>
                </a:ext>
              </a:extLst>
            </p:cNvPr>
            <p:cNvSpPr/>
            <p:nvPr/>
          </p:nvSpPr>
          <p:spPr>
            <a:xfrm>
              <a:off x="8659687" y="2950734"/>
              <a:ext cx="1454318" cy="1382311"/>
            </a:xfrm>
            <a:prstGeom prst="round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7040120" y="2946187"/>
            <a:ext cx="2857500" cy="2019300"/>
            <a:chOff x="4486390" y="4519615"/>
            <a:chExt cx="2857500" cy="201930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E52BEDBC-F89F-4DCD-AD12-C4DA55E2C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390" y="4519615"/>
              <a:ext cx="2857500" cy="2019300"/>
            </a:xfrm>
            <a:prstGeom prst="rect">
              <a:avLst/>
            </a:prstGeom>
          </p:spPr>
        </p:pic>
        <p:sp>
          <p:nvSpPr>
            <p:cNvPr id="41" name="Rettangolo con angoli arrotondati 40">
              <a:extLst>
                <a:ext uri="{FF2B5EF4-FFF2-40B4-BE49-F238E27FC236}">
                  <a16:creationId xmlns:a16="http://schemas.microsoft.com/office/drawing/2014/main" id="{64EAB391-EC72-41B5-8D27-2D6887919674}"/>
                </a:ext>
              </a:extLst>
            </p:cNvPr>
            <p:cNvSpPr/>
            <p:nvPr/>
          </p:nvSpPr>
          <p:spPr>
            <a:xfrm>
              <a:off x="6278250" y="4675695"/>
              <a:ext cx="904975" cy="773435"/>
            </a:xfrm>
            <a:prstGeom prst="round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4061254" y="988541"/>
            <a:ext cx="3023287" cy="2788450"/>
            <a:chOff x="4450252" y="1474772"/>
            <a:chExt cx="2857500" cy="2771775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FF41B1F9-DBC7-4E87-A093-CD967841D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252" y="1474772"/>
              <a:ext cx="2857500" cy="2771775"/>
            </a:xfrm>
            <a:prstGeom prst="rect">
              <a:avLst/>
            </a:prstGeom>
          </p:spPr>
        </p:pic>
        <p:sp>
          <p:nvSpPr>
            <p:cNvPr id="42" name="Rettangolo con angoli arrotondati 41">
              <a:extLst>
                <a:ext uri="{FF2B5EF4-FFF2-40B4-BE49-F238E27FC236}">
                  <a16:creationId xmlns:a16="http://schemas.microsoft.com/office/drawing/2014/main" id="{9AE1A038-3E34-416A-A9B9-5F482B1ABB4B}"/>
                </a:ext>
              </a:extLst>
            </p:cNvPr>
            <p:cNvSpPr/>
            <p:nvPr/>
          </p:nvSpPr>
          <p:spPr>
            <a:xfrm>
              <a:off x="4642840" y="1814445"/>
              <a:ext cx="1635411" cy="1103152"/>
            </a:xfrm>
            <a:prstGeom prst="round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uppieren 23"/>
          <p:cNvGrpSpPr/>
          <p:nvPr/>
        </p:nvGrpSpPr>
        <p:grpSpPr>
          <a:xfrm>
            <a:off x="7400167" y="907253"/>
            <a:ext cx="2857500" cy="1600200"/>
            <a:chOff x="7663777" y="1014344"/>
            <a:chExt cx="2857500" cy="1600200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1FA0BE4A-DE39-422A-B78F-7C19BDD2A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777" y="1014344"/>
              <a:ext cx="2857500" cy="1600200"/>
            </a:xfrm>
            <a:prstGeom prst="rect">
              <a:avLst/>
            </a:prstGeom>
          </p:spPr>
        </p:pic>
        <p:sp>
          <p:nvSpPr>
            <p:cNvPr id="38" name="Rettangolo con angoli arrotondati 37">
              <a:extLst>
                <a:ext uri="{FF2B5EF4-FFF2-40B4-BE49-F238E27FC236}">
                  <a16:creationId xmlns:a16="http://schemas.microsoft.com/office/drawing/2014/main" id="{BEB93C70-8CE6-49CA-B9B3-0FAF4D91C9DA}"/>
                </a:ext>
              </a:extLst>
            </p:cNvPr>
            <p:cNvSpPr/>
            <p:nvPr/>
          </p:nvSpPr>
          <p:spPr>
            <a:xfrm>
              <a:off x="8934209" y="1074368"/>
              <a:ext cx="1127332" cy="1511241"/>
            </a:xfrm>
            <a:prstGeom prst="round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ttangolo con angoli arrotondati 42">
              <a:extLst>
                <a:ext uri="{FF2B5EF4-FFF2-40B4-BE49-F238E27FC236}">
                  <a16:creationId xmlns:a16="http://schemas.microsoft.com/office/drawing/2014/main" id="{CE35DB33-A700-4595-90B3-94B5849FC863}"/>
                </a:ext>
              </a:extLst>
            </p:cNvPr>
            <p:cNvSpPr/>
            <p:nvPr/>
          </p:nvSpPr>
          <p:spPr>
            <a:xfrm>
              <a:off x="7806877" y="1088835"/>
              <a:ext cx="1127332" cy="1511241"/>
            </a:xfrm>
            <a:prstGeom prst="round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6524370" y="5265385"/>
            <a:ext cx="3733014" cy="1482811"/>
            <a:chOff x="6447317" y="5207720"/>
            <a:chExt cx="3731740" cy="1482811"/>
          </a:xfrm>
          <a:solidFill>
            <a:schemeClr val="accent1">
              <a:lumMod val="75000"/>
            </a:schemeClr>
          </a:solidFill>
        </p:grpSpPr>
        <p:sp>
          <p:nvSpPr>
            <p:cNvPr id="30" name="Abgerundetes Rechteck 29"/>
            <p:cNvSpPr/>
            <p:nvPr/>
          </p:nvSpPr>
          <p:spPr>
            <a:xfrm>
              <a:off x="6447317" y="5207720"/>
              <a:ext cx="3731740" cy="1482811"/>
            </a:xfrm>
            <a:prstGeom prst="round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6599872" y="5306431"/>
              <a:ext cx="3426629" cy="1323439"/>
            </a:xfrm>
            <a:prstGeom prst="rect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2000" b="1" dirty="0" err="1">
                  <a:solidFill>
                    <a:schemeClr val="tx1">
                      <a:lumMod val="50000"/>
                    </a:schemeClr>
                  </a:solidFill>
                </a:rPr>
                <a:t>Simulate</a:t>
              </a:r>
              <a:r>
                <a:rPr lang="de-DE" sz="2000" b="1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</a:schemeClr>
                  </a:solidFill>
                </a:rPr>
                <a:t>Iconclass</a:t>
              </a:r>
              <a:r>
                <a:rPr lang="de-DE" sz="2000" b="1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</a:schemeClr>
                  </a:solidFill>
                </a:rPr>
                <a:t>heading</a:t>
              </a:r>
              <a:r>
                <a:rPr lang="de-DE" sz="2000" b="1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</a:schemeClr>
                  </a:solidFill>
                </a:rPr>
                <a:t>search</a:t>
              </a:r>
              <a:r>
                <a:rPr lang="de-DE" sz="2000" b="1" dirty="0">
                  <a:solidFill>
                    <a:schemeClr val="tx1">
                      <a:lumMod val="50000"/>
                    </a:schemeClr>
                  </a:solidFill>
                </a:rPr>
                <a:t>:</a:t>
              </a:r>
              <a:r>
                <a:rPr lang="de-DE" sz="2000" b="1" dirty="0">
                  <a:solidFill>
                    <a:schemeClr val="tx1">
                      <a:lumMod val="50000"/>
                    </a:schemeClr>
                  </a:solidFill>
                  <a:sym typeface="Wingdings" pitchFamily="2" charset="2"/>
                </a:rPr>
                <a:t> </a:t>
              </a:r>
            </a:p>
            <a:p>
              <a:r>
                <a:rPr lang="de-DE" sz="2000" b="1" dirty="0">
                  <a:solidFill>
                    <a:schemeClr val="tx1">
                      <a:lumMod val="50000"/>
                    </a:schemeClr>
                  </a:solidFill>
                  <a:sym typeface="Wingdings" pitchFamily="2" charset="2"/>
                </a:rPr>
                <a:t>92D1521- Cupid </a:t>
              </a:r>
              <a:r>
                <a:rPr lang="de-DE" sz="2000" b="1" dirty="0" err="1">
                  <a:solidFill>
                    <a:schemeClr val="tx1">
                      <a:lumMod val="50000"/>
                    </a:schemeClr>
                  </a:solidFill>
                  <a:sym typeface="Wingdings" pitchFamily="2" charset="2"/>
                </a:rPr>
                <a:t>shooting</a:t>
              </a:r>
              <a:r>
                <a:rPr lang="de-DE" sz="2000" b="1" dirty="0">
                  <a:solidFill>
                    <a:schemeClr val="tx1">
                      <a:lumMod val="50000"/>
                    </a:schemeClr>
                  </a:solidFill>
                  <a:sym typeface="Wingdings" pitchFamily="2" charset="2"/>
                </a:rPr>
                <a:t> a </a:t>
              </a:r>
              <a:r>
                <a:rPr lang="de-DE" sz="2000" b="1" dirty="0" err="1">
                  <a:solidFill>
                    <a:schemeClr val="tx1">
                      <a:lumMod val="50000"/>
                    </a:schemeClr>
                  </a:solidFill>
                  <a:sym typeface="Wingdings" pitchFamily="2" charset="2"/>
                </a:rPr>
                <a:t>da</a:t>
              </a:r>
              <a:r>
                <a:rPr lang="de-DE" b="1" dirty="0" err="1">
                  <a:solidFill>
                    <a:schemeClr val="tx1">
                      <a:lumMod val="50000"/>
                    </a:schemeClr>
                  </a:solidFill>
                  <a:sym typeface="Wingdings" pitchFamily="2" charset="2"/>
                </a:rPr>
                <a:t>rt</a:t>
              </a:r>
              <a:endParaRPr lang="de-DE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  <p:pic>
        <p:nvPicPr>
          <p:cNvPr id="35" name="Grafik 34" descr="E01237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7306" y="3983086"/>
            <a:ext cx="2387170" cy="2577452"/>
          </a:xfrm>
          <a:prstGeom prst="rect">
            <a:avLst/>
          </a:prstGeom>
        </p:spPr>
      </p:pic>
      <p:sp>
        <p:nvSpPr>
          <p:cNvPr id="36" name="Abgerundetes Rechteck 35"/>
          <p:cNvSpPr/>
          <p:nvPr/>
        </p:nvSpPr>
        <p:spPr>
          <a:xfrm>
            <a:off x="1103870" y="4316627"/>
            <a:ext cx="1622854" cy="2117124"/>
          </a:xfrm>
          <a:prstGeom prst="roundRect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2271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23647" y="184655"/>
            <a:ext cx="828490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Building image search engine: 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7A2313-62EA-45E5-81F8-DF8E0DB58868}"/>
              </a:ext>
            </a:extLst>
          </p:cNvPr>
          <p:cNvSpPr txBox="1"/>
          <p:nvPr/>
        </p:nvSpPr>
        <p:spPr>
          <a:xfrm>
            <a:off x="1033412" y="1861035"/>
            <a:ext cx="90207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Classification vs Similarity.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Find similar images only analysing the query image!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Search for suitable feature to describe the image.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Construct an appropriate feature database for the desired application.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37792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6BAB62E3-83B0-4C41-9143-D3BD919F8CCF}"/>
              </a:ext>
            </a:extLst>
          </p:cNvPr>
          <p:cNvGrpSpPr/>
          <p:nvPr/>
        </p:nvGrpSpPr>
        <p:grpSpPr>
          <a:xfrm>
            <a:off x="731871" y="2050773"/>
            <a:ext cx="5891513" cy="3275943"/>
            <a:chOff x="274671" y="2038742"/>
            <a:chExt cx="5891513" cy="3275943"/>
          </a:xfrm>
        </p:grpSpPr>
        <p:pic>
          <p:nvPicPr>
            <p:cNvPr id="21" name="Grafik 20" descr="bovw_model_creation.jpg"/>
            <p:cNvPicPr>
              <a:picLocks noChangeAspect="1"/>
            </p:cNvPicPr>
            <p:nvPr/>
          </p:nvPicPr>
          <p:blipFill rotWithShape="1">
            <a:blip r:embed="rId3" cstate="print"/>
            <a:srcRect r="46109"/>
            <a:stretch/>
          </p:blipFill>
          <p:spPr>
            <a:xfrm>
              <a:off x="501463" y="2104455"/>
              <a:ext cx="5664721" cy="3210230"/>
            </a:xfrm>
            <a:prstGeom prst="rect">
              <a:avLst/>
            </a:prstGeom>
          </p:spPr>
        </p:pic>
        <p:sp>
          <p:nvSpPr>
            <p:cNvPr id="49" name="Textfeld 48"/>
            <p:cNvSpPr txBox="1"/>
            <p:nvPr/>
          </p:nvSpPr>
          <p:spPr>
            <a:xfrm>
              <a:off x="427360" y="2038742"/>
              <a:ext cx="24747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Extraction</a:t>
              </a:r>
              <a:r>
                <a:rPr lang="de-DE" sz="1400" dirty="0"/>
                <a:t> </a:t>
              </a:r>
              <a:r>
                <a:rPr lang="de-DE" sz="1400" dirty="0" err="1"/>
                <a:t>of</a:t>
              </a:r>
              <a:r>
                <a:rPr lang="de-DE" sz="1400" dirty="0"/>
                <a:t> </a:t>
              </a:r>
              <a:r>
                <a:rPr lang="de-DE" sz="1400" dirty="0" err="1"/>
                <a:t>local</a:t>
              </a:r>
              <a:r>
                <a:rPr lang="de-DE" sz="1400" dirty="0"/>
                <a:t> </a:t>
              </a:r>
              <a:r>
                <a:rPr lang="de-DE" sz="1400" dirty="0" err="1"/>
                <a:t>features</a:t>
              </a:r>
              <a:endParaRPr lang="de-DE" sz="1400" dirty="0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3314570" y="2056919"/>
              <a:ext cx="25642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Descriptors</a:t>
              </a:r>
              <a:r>
                <a:rPr lang="de-DE" sz="1400" dirty="0"/>
                <a:t> </a:t>
              </a:r>
              <a:r>
                <a:rPr lang="de-DE" sz="1400" dirty="0" err="1"/>
                <a:t>for</a:t>
              </a:r>
              <a:r>
                <a:rPr lang="de-DE" sz="1400" dirty="0"/>
                <a:t> </a:t>
              </a:r>
              <a:r>
                <a:rPr lang="de-DE" sz="1400" dirty="0" err="1"/>
                <a:t>local</a:t>
              </a:r>
              <a:r>
                <a:rPr lang="de-DE" sz="1400" dirty="0"/>
                <a:t> </a:t>
              </a:r>
              <a:r>
                <a:rPr lang="de-DE" sz="1400" dirty="0" err="1"/>
                <a:t>features</a:t>
              </a:r>
              <a:endParaRPr lang="de-DE" sz="1400" dirty="0"/>
            </a:p>
          </p:txBody>
        </p:sp>
        <p:grpSp>
          <p:nvGrpSpPr>
            <p:cNvPr id="89" name="Gruppieren 88"/>
            <p:cNvGrpSpPr/>
            <p:nvPr/>
          </p:nvGrpSpPr>
          <p:grpSpPr>
            <a:xfrm>
              <a:off x="274671" y="2367538"/>
              <a:ext cx="3704748" cy="2763795"/>
              <a:chOff x="142324" y="2578444"/>
              <a:chExt cx="3704748" cy="2763795"/>
            </a:xfrm>
          </p:grpSpPr>
          <p:sp>
            <p:nvSpPr>
              <p:cNvPr id="12" name="Ellipse 11"/>
              <p:cNvSpPr/>
              <p:nvPr/>
            </p:nvSpPr>
            <p:spPr>
              <a:xfrm rot="1616152">
                <a:off x="553597" y="3918490"/>
                <a:ext cx="453081" cy="21418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Ellipse 12"/>
              <p:cNvSpPr/>
              <p:nvPr/>
            </p:nvSpPr>
            <p:spPr>
              <a:xfrm rot="20418854">
                <a:off x="928420" y="4252121"/>
                <a:ext cx="453081" cy="21418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Ellipse 13"/>
              <p:cNvSpPr/>
              <p:nvPr/>
            </p:nvSpPr>
            <p:spPr>
              <a:xfrm rot="1616152">
                <a:off x="1450539" y="3804520"/>
                <a:ext cx="453081" cy="21418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Ellipse 14"/>
              <p:cNvSpPr/>
              <p:nvPr/>
            </p:nvSpPr>
            <p:spPr>
              <a:xfrm rot="331186">
                <a:off x="1851057" y="4375690"/>
                <a:ext cx="453081" cy="21418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53" name="Grafik 52" descr="resolver (2)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42324" y="2578444"/>
                <a:ext cx="2798669" cy="2763795"/>
              </a:xfrm>
              <a:prstGeom prst="rect">
                <a:avLst/>
              </a:prstGeom>
            </p:spPr>
          </p:pic>
          <p:sp>
            <p:nvSpPr>
              <p:cNvPr id="54" name="Ellipse 53"/>
              <p:cNvSpPr/>
              <p:nvPr/>
            </p:nvSpPr>
            <p:spPr>
              <a:xfrm>
                <a:off x="494271" y="3978876"/>
                <a:ext cx="518984" cy="20594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1594021" y="3851190"/>
                <a:ext cx="518984" cy="20594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823784" y="4234249"/>
                <a:ext cx="518984" cy="20594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" name="Ellipse 56"/>
              <p:cNvSpPr/>
              <p:nvPr/>
            </p:nvSpPr>
            <p:spPr>
              <a:xfrm rot="2095262">
                <a:off x="1519881" y="4469027"/>
                <a:ext cx="518984" cy="20594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72" name="Gekrümmte Verbindung 71"/>
              <p:cNvCxnSpPr>
                <a:stCxn id="54" idx="0"/>
              </p:cNvCxnSpPr>
              <p:nvPr/>
            </p:nvCxnSpPr>
            <p:spPr>
              <a:xfrm rot="5400000" flipH="1" flipV="1">
                <a:off x="1736124" y="2667001"/>
                <a:ext cx="329514" cy="2294237"/>
              </a:xfrm>
              <a:prstGeom prst="curvedConnector2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krümmte Verbindung 71"/>
              <p:cNvCxnSpPr>
                <a:stCxn id="55" idx="6"/>
              </p:cNvCxnSpPr>
              <p:nvPr/>
            </p:nvCxnSpPr>
            <p:spPr>
              <a:xfrm flipV="1">
                <a:off x="2113005" y="3925331"/>
                <a:ext cx="1087394" cy="28832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chemeClr val="tx1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krümmte Verbindung 71"/>
              <p:cNvCxnSpPr>
                <a:stCxn id="57" idx="0"/>
              </p:cNvCxnSpPr>
              <p:nvPr/>
            </p:nvCxnSpPr>
            <p:spPr>
              <a:xfrm rot="16200000" flipH="1">
                <a:off x="2775766" y="3550121"/>
                <a:ext cx="133859" cy="2008753"/>
              </a:xfrm>
              <a:prstGeom prst="curvedConnector4">
                <a:avLst>
                  <a:gd name="adj1" fmla="val -170777"/>
                  <a:gd name="adj2" fmla="val 54992"/>
                </a:avLst>
              </a:prstGeom>
              <a:ln w="38100">
                <a:solidFill>
                  <a:schemeClr val="tx1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krümmte Verbindung 71"/>
              <p:cNvCxnSpPr>
                <a:stCxn id="56" idx="5"/>
              </p:cNvCxnSpPr>
              <p:nvPr/>
            </p:nvCxnSpPr>
            <p:spPr>
              <a:xfrm rot="5400000" flipH="1" flipV="1">
                <a:off x="2390764" y="3155558"/>
                <a:ext cx="130477" cy="2378478"/>
              </a:xfrm>
              <a:prstGeom prst="curvedConnector4">
                <a:avLst>
                  <a:gd name="adj1" fmla="val -377241"/>
                  <a:gd name="adj2" fmla="val 50559"/>
                </a:avLst>
              </a:prstGeom>
              <a:ln w="38100">
                <a:solidFill>
                  <a:schemeClr val="tx1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4BE20AD-45F6-4961-BC7F-EBCA80D89EC4}"/>
              </a:ext>
            </a:extLst>
          </p:cNvPr>
          <p:cNvSpPr/>
          <p:nvPr/>
        </p:nvSpPr>
        <p:spPr>
          <a:xfrm>
            <a:off x="6623384" y="2335797"/>
            <a:ext cx="3837327" cy="255889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“Bag of visual words” model</a:t>
            </a:r>
          </a:p>
        </p:txBody>
      </p:sp>
      <p:sp>
        <p:nvSpPr>
          <p:cNvPr id="2" name="TextShape 1"/>
          <p:cNvSpPr txBox="1"/>
          <p:nvPr/>
        </p:nvSpPr>
        <p:spPr>
          <a:xfrm>
            <a:off x="775017" y="305193"/>
            <a:ext cx="828490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Building image search engine: 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7792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75017" y="305193"/>
            <a:ext cx="828490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GB" sz="4400" dirty="0"/>
              <a:t>Search for suitable features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: 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27A2313-62EA-45E5-81F8-DF8E0DB58868}"/>
              </a:ext>
            </a:extLst>
          </p:cNvPr>
          <p:cNvSpPr txBox="1"/>
          <p:nvPr/>
        </p:nvSpPr>
        <p:spPr>
          <a:xfrm>
            <a:off x="1112937" y="4573466"/>
            <a:ext cx="3290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Particular property of the image involving all pixels: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Colour histograms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Texture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Edges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AE0B886-B327-4D2A-A6FD-F73293E8DD33}"/>
              </a:ext>
            </a:extLst>
          </p:cNvPr>
          <p:cNvSpPr txBox="1"/>
          <p:nvPr/>
        </p:nvSpPr>
        <p:spPr>
          <a:xfrm>
            <a:off x="4977427" y="4577469"/>
            <a:ext cx="52901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Represent the image based on some salient regions (</a:t>
            </a:r>
            <a:r>
              <a:rPr lang="en-US" sz="2000" dirty="0" err="1"/>
              <a:t>Keypoints</a:t>
            </a:r>
            <a:r>
              <a:rPr lang="en-US" sz="2000" dirty="0"/>
              <a:t> or Interest points).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Interest point  scale, rotational and illumination invariance attributed.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Local features  more useful for image matching and object recognition.</a:t>
            </a:r>
          </a:p>
          <a:p>
            <a:endParaRPr lang="en-GB" sz="2000" dirty="0"/>
          </a:p>
          <a:p>
            <a:endParaRPr lang="en-US" sz="2000" dirty="0"/>
          </a:p>
          <a:p>
            <a:endParaRPr lang="en-GB" sz="2000" dirty="0"/>
          </a:p>
        </p:txBody>
      </p:sp>
      <p:grpSp>
        <p:nvGrpSpPr>
          <p:cNvPr id="23" name="Gruppieren 22"/>
          <p:cNvGrpSpPr/>
          <p:nvPr/>
        </p:nvGrpSpPr>
        <p:grpSpPr>
          <a:xfrm>
            <a:off x="766779" y="1377714"/>
            <a:ext cx="9291145" cy="3029951"/>
            <a:chOff x="775017" y="1361239"/>
            <a:chExt cx="9291145" cy="3029951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F5ED84B5-4AA8-49EC-88A3-0D164386D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017" y="1572962"/>
              <a:ext cx="9291145" cy="2818228"/>
            </a:xfrm>
            <a:prstGeom prst="rect">
              <a:avLst/>
            </a:prstGeom>
          </p:spPr>
        </p:pic>
        <p:pic>
          <p:nvPicPr>
            <p:cNvPr id="14" name="Grafik 13" descr="resolve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1491" y="1361239"/>
              <a:ext cx="2685535" cy="2667065"/>
            </a:xfrm>
            <a:prstGeom prst="rect">
              <a:avLst/>
            </a:prstGeom>
          </p:spPr>
        </p:pic>
        <p:pic>
          <p:nvPicPr>
            <p:cNvPr id="15" name="Grafik 14" descr="resolver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90984" y="1392196"/>
              <a:ext cx="2734963" cy="2574326"/>
            </a:xfrm>
            <a:prstGeom prst="rect">
              <a:avLst/>
            </a:prstGeom>
          </p:spPr>
        </p:pic>
        <p:sp>
          <p:nvSpPr>
            <p:cNvPr id="16" name="Ellipse 15"/>
            <p:cNvSpPr/>
            <p:nvPr/>
          </p:nvSpPr>
          <p:spPr>
            <a:xfrm>
              <a:off x="5881816" y="1952368"/>
              <a:ext cx="181232" cy="345989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/>
            <p:cNvSpPr/>
            <p:nvPr/>
          </p:nvSpPr>
          <p:spPr>
            <a:xfrm rot="5159102">
              <a:off x="6660293" y="2125363"/>
              <a:ext cx="243016" cy="481914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Ellipse 18"/>
            <p:cNvSpPr/>
            <p:nvPr/>
          </p:nvSpPr>
          <p:spPr>
            <a:xfrm>
              <a:off x="6441989" y="3039762"/>
              <a:ext cx="181232" cy="345989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/>
            <p:cNvSpPr/>
            <p:nvPr/>
          </p:nvSpPr>
          <p:spPr>
            <a:xfrm rot="19867195">
              <a:off x="5733535" y="2623752"/>
              <a:ext cx="226540" cy="424248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0"/>
            <p:cNvSpPr/>
            <p:nvPr/>
          </p:nvSpPr>
          <p:spPr>
            <a:xfrm rot="2564772">
              <a:off x="7191632" y="2364259"/>
              <a:ext cx="230659" cy="551936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1"/>
            <p:cNvSpPr/>
            <p:nvPr/>
          </p:nvSpPr>
          <p:spPr>
            <a:xfrm rot="19761443">
              <a:off x="6240161" y="2458996"/>
              <a:ext cx="218303" cy="43248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08423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69C9358-9CD6-4EF2-85C9-420578133A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" r="4769"/>
          <a:stretch/>
        </p:blipFill>
        <p:spPr>
          <a:xfrm>
            <a:off x="1891864" y="1162126"/>
            <a:ext cx="8678786" cy="568163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BFDC21-F9CC-4012-9CA9-547AFF0790C4}"/>
              </a:ext>
            </a:extLst>
          </p:cNvPr>
          <p:cNvSpPr txBox="1"/>
          <p:nvPr/>
        </p:nvSpPr>
        <p:spPr>
          <a:xfrm>
            <a:off x="4271624" y="1932802"/>
            <a:ext cx="4338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ym typeface="Wingdings" panose="05000000000000000000" pitchFamily="2" charset="2"/>
              </a:rPr>
              <a:t>Blurring + </a:t>
            </a:r>
            <a:r>
              <a:rPr lang="en-GB" sz="2800" dirty="0" err="1">
                <a:sym typeface="Wingdings" panose="05000000000000000000" pitchFamily="2" charset="2"/>
              </a:rPr>
              <a:t>Downsampling</a:t>
            </a:r>
            <a:endParaRPr lang="en-GB" sz="2800" dirty="0">
              <a:sym typeface="Wingdings" panose="05000000000000000000" pitchFamily="2" charset="2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F61E3AC-B827-4EDC-97E6-558F3FAF571D}"/>
              </a:ext>
            </a:extLst>
          </p:cNvPr>
          <p:cNvSpPr txBox="1"/>
          <p:nvPr/>
        </p:nvSpPr>
        <p:spPr>
          <a:xfrm>
            <a:off x="-5473" y="4467024"/>
            <a:ext cx="1323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ym typeface="Wingdings" panose="05000000000000000000" pitchFamily="2" charset="2"/>
              </a:rPr>
              <a:t>Octave</a:t>
            </a:r>
          </a:p>
        </p:txBody>
      </p:sp>
      <p:sp>
        <p:nvSpPr>
          <p:cNvPr id="19" name="Parentesi graffa aperta 18">
            <a:extLst>
              <a:ext uri="{FF2B5EF4-FFF2-40B4-BE49-F238E27FC236}">
                <a16:creationId xmlns:a16="http://schemas.microsoft.com/office/drawing/2014/main" id="{95282EB6-0711-4DEB-AD58-45B50AD00C35}"/>
              </a:ext>
            </a:extLst>
          </p:cNvPr>
          <p:cNvSpPr/>
          <p:nvPr/>
        </p:nvSpPr>
        <p:spPr>
          <a:xfrm>
            <a:off x="1340767" y="2920960"/>
            <a:ext cx="409575" cy="3631848"/>
          </a:xfrm>
          <a:prstGeom prst="leftBrace">
            <a:avLst/>
          </a:prstGeom>
          <a:ln w="28575">
            <a:solidFill>
              <a:srgbClr val="D52F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Shape 1"/>
          <p:cNvSpPr txBox="1"/>
          <p:nvPr/>
        </p:nvSpPr>
        <p:spPr>
          <a:xfrm>
            <a:off x="775016" y="305193"/>
            <a:ext cx="9525121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Keypoints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anatomy: Scale Space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DBAFD7B-CBCD-4BB6-A083-1BEEC4B68963}"/>
              </a:ext>
            </a:extLst>
          </p:cNvPr>
          <p:cNvSpPr txBox="1"/>
          <p:nvPr/>
        </p:nvSpPr>
        <p:spPr>
          <a:xfrm>
            <a:off x="1545555" y="6133003"/>
            <a:ext cx="692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ym typeface="Wingdings" panose="05000000000000000000" pitchFamily="2" charset="2"/>
              </a:rPr>
              <a:t>1/8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204198B-9AC8-4592-9F3C-F17CE996B1EC}"/>
              </a:ext>
            </a:extLst>
          </p:cNvPr>
          <p:cNvSpPr txBox="1"/>
          <p:nvPr/>
        </p:nvSpPr>
        <p:spPr>
          <a:xfrm>
            <a:off x="1523888" y="5695874"/>
            <a:ext cx="692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ym typeface="Wingdings" panose="05000000000000000000" pitchFamily="2" charset="2"/>
              </a:rPr>
              <a:t>1/4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40D333E-F004-4652-B0C1-A4EC0BB53353}"/>
              </a:ext>
            </a:extLst>
          </p:cNvPr>
          <p:cNvSpPr txBox="1"/>
          <p:nvPr/>
        </p:nvSpPr>
        <p:spPr>
          <a:xfrm>
            <a:off x="1580090" y="4914076"/>
            <a:ext cx="692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ym typeface="Wingdings" panose="05000000000000000000" pitchFamily="2" charset="2"/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1185817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84541" y="531807"/>
            <a:ext cx="97215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Keypoints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anatomy: Discrete Extrema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BFDC21-F9CC-4012-9CA9-547AFF0790C4}"/>
              </a:ext>
            </a:extLst>
          </p:cNvPr>
          <p:cNvSpPr txBox="1"/>
          <p:nvPr/>
        </p:nvSpPr>
        <p:spPr>
          <a:xfrm>
            <a:off x="1200150" y="1900663"/>
            <a:ext cx="864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One pixel in an image is compared with its 8 neighbours as well as 9 pixels in the </a:t>
            </a:r>
            <a:r>
              <a:rPr lang="en-US" sz="2400" dirty="0"/>
              <a:t>adjacent pictures in the same octave</a:t>
            </a:r>
            <a:r>
              <a:rPr lang="en-GB" sz="2400" dirty="0"/>
              <a:t>.</a:t>
            </a:r>
            <a:endParaRPr lang="en-GB" sz="2400" dirty="0">
              <a:sym typeface="Wingdings" panose="05000000000000000000" pitchFamily="2" charset="2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E313895-CCB8-43FB-869D-3C6C80C937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838346"/>
            <a:ext cx="5095875" cy="37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5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6602FD77-3B97-417B-93FB-C209F409C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75" y="3708158"/>
            <a:ext cx="6907296" cy="2453482"/>
          </a:xfrm>
          <a:prstGeom prst="rect">
            <a:avLst/>
          </a:prstGeom>
        </p:spPr>
      </p:pic>
      <p:sp>
        <p:nvSpPr>
          <p:cNvPr id="2" name="TextShape 1"/>
          <p:cNvSpPr txBox="1"/>
          <p:nvPr/>
        </p:nvSpPr>
        <p:spPr>
          <a:xfrm>
            <a:off x="784541" y="531807"/>
            <a:ext cx="97215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Keypoints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anatomy: Compute Descriptors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39E6406-A7C7-47D6-A03D-FDE0A1A39B31}"/>
              </a:ext>
            </a:extLst>
          </p:cNvPr>
          <p:cNvSpPr txBox="1"/>
          <p:nvPr/>
        </p:nvSpPr>
        <p:spPr>
          <a:xfrm>
            <a:off x="497014" y="2040552"/>
            <a:ext cx="9520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They accept as input a </a:t>
            </a:r>
            <a:r>
              <a:rPr lang="en-US" sz="2000" dirty="0" err="1"/>
              <a:t>keypoint</a:t>
            </a:r>
            <a:r>
              <a:rPr lang="en-US" sz="2000" dirty="0"/>
              <a:t> frame, which has </a:t>
            </a:r>
            <a:r>
              <a:rPr lang="en-US" sz="2000" b="1" dirty="0"/>
              <a:t>location</a:t>
            </a:r>
            <a:r>
              <a:rPr lang="en-US" sz="2000" dirty="0"/>
              <a:t>, </a:t>
            </a:r>
            <a:r>
              <a:rPr lang="en-US" sz="2000" b="1" dirty="0"/>
              <a:t>scale</a:t>
            </a:r>
            <a:r>
              <a:rPr lang="en-US" sz="2000" dirty="0"/>
              <a:t> and </a:t>
            </a:r>
            <a:r>
              <a:rPr lang="en-US" sz="2000" b="1" dirty="0"/>
              <a:t>orientation</a:t>
            </a:r>
            <a:r>
              <a:rPr lang="en-US" sz="2000" dirty="0"/>
              <a:t>.</a:t>
            </a:r>
            <a:endParaRPr lang="en-GB" sz="2000" dirty="0">
              <a:sym typeface="Wingdings" panose="05000000000000000000" pitchFamily="2" charset="2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0A4E67-3BF2-48BE-8F5E-47A92D34E957}"/>
              </a:ext>
            </a:extLst>
          </p:cNvPr>
          <p:cNvSpPr txBox="1"/>
          <p:nvPr/>
        </p:nvSpPr>
        <p:spPr>
          <a:xfrm>
            <a:off x="497014" y="2865559"/>
            <a:ext cx="47196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The neighbourhood is a circle and the coordinate system is rotated to match the reference orientation.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ym typeface="Wingdings" panose="05000000000000000000" pitchFamily="2" charset="2"/>
              </a:rPr>
              <a:t>Keypoints</a:t>
            </a:r>
            <a:r>
              <a:rPr lang="en-GB" sz="2000" dirty="0">
                <a:sym typeface="Wingdings" panose="05000000000000000000" pitchFamily="2" charset="2"/>
              </a:rPr>
              <a:t> might be discarded at this last step if their circle would not fit into the image</a:t>
            </a:r>
          </a:p>
        </p:txBody>
      </p:sp>
    </p:spTree>
    <p:extLst>
      <p:ext uri="{BB962C8B-B14F-4D97-AF65-F5344CB8AC3E}">
        <p14:creationId xmlns:p14="http://schemas.microsoft.com/office/powerpoint/2010/main" val="2371412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1121859" y="305193"/>
            <a:ext cx="8968072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Feature Detectors and Descriptors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4CA8562-D3A8-4F10-BA47-AEA882028062}"/>
              </a:ext>
            </a:extLst>
          </p:cNvPr>
          <p:cNvSpPr txBox="1"/>
          <p:nvPr/>
        </p:nvSpPr>
        <p:spPr>
          <a:xfrm>
            <a:off x="6202694" y="1814619"/>
            <a:ext cx="59893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Features descriptor: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LBP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BRISK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ORB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SURF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SIFT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 BRIEF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12987F0-3325-4CD2-A725-38FBCAB1AEED}"/>
              </a:ext>
            </a:extLst>
          </p:cNvPr>
          <p:cNvSpPr txBox="1"/>
          <p:nvPr/>
        </p:nvSpPr>
        <p:spPr>
          <a:xfrm>
            <a:off x="1554623" y="1814443"/>
            <a:ext cx="427245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Features detectors: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Single-scale (not invariant to scaling)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400" dirty="0"/>
              <a:t>Harris Detector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400" dirty="0"/>
              <a:t>FAST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Multi-scale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400" dirty="0" err="1"/>
              <a:t>LoG</a:t>
            </a:r>
            <a:r>
              <a:rPr lang="en-GB" sz="2400" dirty="0"/>
              <a:t> (Laplacian of Gaussian)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400" dirty="0" err="1"/>
              <a:t>DoG</a:t>
            </a:r>
            <a:r>
              <a:rPr lang="en-GB" sz="2400" dirty="0"/>
              <a:t> (Difference of Gaussian)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2400" dirty="0"/>
              <a:t>FAST</a:t>
            </a:r>
          </a:p>
          <a:p>
            <a:endParaRPr lang="en-GB" sz="24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GB" sz="2400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162FE45-AEDB-47E2-8912-395ABAFD91F3}"/>
              </a:ext>
            </a:extLst>
          </p:cNvPr>
          <p:cNvSpPr txBox="1"/>
          <p:nvPr/>
        </p:nvSpPr>
        <p:spPr>
          <a:xfrm>
            <a:off x="8610601" y="5559379"/>
            <a:ext cx="1253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[…]</a:t>
            </a:r>
          </a:p>
        </p:txBody>
      </p:sp>
    </p:spTree>
    <p:extLst>
      <p:ext uri="{BB962C8B-B14F-4D97-AF65-F5344CB8AC3E}">
        <p14:creationId xmlns:p14="http://schemas.microsoft.com/office/powerpoint/2010/main" val="3519015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96374" y="350531"/>
            <a:ext cx="94883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Combination of Detector/Descriptor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D37828-6856-4166-B8E1-5560C198F363}"/>
              </a:ext>
            </a:extLst>
          </p:cNvPr>
          <p:cNvSpPr txBox="1"/>
          <p:nvPr/>
        </p:nvSpPr>
        <p:spPr>
          <a:xfrm>
            <a:off x="1234929" y="4758116"/>
            <a:ext cx="8378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Similar content: 1) Scale-space representation 2) Key-point localization 3) Orientation assignment 4) Key-point descriptor</a:t>
            </a:r>
          </a:p>
        </p:txBody>
      </p:sp>
      <p:graphicFrame>
        <p:nvGraphicFramePr>
          <p:cNvPr id="68" name="Tabella 67">
            <a:extLst>
              <a:ext uri="{FF2B5EF4-FFF2-40B4-BE49-F238E27FC236}">
                <a16:creationId xmlns:a16="http://schemas.microsoft.com/office/drawing/2014/main" id="{3015A147-B69B-4EA1-B028-395B9AB5A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00963"/>
              </p:ext>
            </p:extLst>
          </p:nvPr>
        </p:nvGraphicFramePr>
        <p:xfrm>
          <a:off x="1394539" y="1453496"/>
          <a:ext cx="8059703" cy="290671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43283">
                  <a:extLst>
                    <a:ext uri="{9D8B030D-6E8A-4147-A177-3AD203B41FA5}">
                      <a16:colId xmlns:a16="http://schemas.microsoft.com/office/drawing/2014/main" val="3864073573"/>
                    </a:ext>
                  </a:extLst>
                </a:gridCol>
                <a:gridCol w="1343284">
                  <a:extLst>
                    <a:ext uri="{9D8B030D-6E8A-4147-A177-3AD203B41FA5}">
                      <a16:colId xmlns:a16="http://schemas.microsoft.com/office/drawing/2014/main" val="3611786916"/>
                    </a:ext>
                  </a:extLst>
                </a:gridCol>
                <a:gridCol w="1343284">
                  <a:extLst>
                    <a:ext uri="{9D8B030D-6E8A-4147-A177-3AD203B41FA5}">
                      <a16:colId xmlns:a16="http://schemas.microsoft.com/office/drawing/2014/main" val="1505037099"/>
                    </a:ext>
                  </a:extLst>
                </a:gridCol>
                <a:gridCol w="1343284">
                  <a:extLst>
                    <a:ext uri="{9D8B030D-6E8A-4147-A177-3AD203B41FA5}">
                      <a16:colId xmlns:a16="http://schemas.microsoft.com/office/drawing/2014/main" val="840933712"/>
                    </a:ext>
                  </a:extLst>
                </a:gridCol>
                <a:gridCol w="1343284">
                  <a:extLst>
                    <a:ext uri="{9D8B030D-6E8A-4147-A177-3AD203B41FA5}">
                      <a16:colId xmlns:a16="http://schemas.microsoft.com/office/drawing/2014/main" val="3254541442"/>
                    </a:ext>
                  </a:extLst>
                </a:gridCol>
                <a:gridCol w="1343284">
                  <a:extLst>
                    <a:ext uri="{9D8B030D-6E8A-4147-A177-3AD203B41FA5}">
                      <a16:colId xmlns:a16="http://schemas.microsoft.com/office/drawing/2014/main" val="2308482989"/>
                    </a:ext>
                  </a:extLst>
                </a:gridCol>
              </a:tblGrid>
              <a:tr h="650525">
                <a:tc>
                  <a:txBody>
                    <a:bodyPr/>
                    <a:lstStyle/>
                    <a:p>
                      <a:r>
                        <a:rPr lang="en-GB" noProof="0" dirty="0"/>
                        <a:t>Descriptor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ORB</a:t>
                      </a:r>
                      <a:endParaRPr lang="it-IT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BRIEF</a:t>
                      </a:r>
                    </a:p>
                    <a:p>
                      <a:endParaRPr lang="it-IT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SIFT</a:t>
                      </a:r>
                      <a:endParaRPr lang="it-IT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SURF</a:t>
                      </a:r>
                      <a:endParaRPr lang="it-IT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BRISK</a:t>
                      </a:r>
                      <a:endParaRPr lang="it-IT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251122"/>
                  </a:ext>
                </a:extLst>
              </a:tr>
              <a:tr h="3717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Detector</a:t>
                      </a:r>
                      <a:endParaRPr lang="en-GB" b="1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5441"/>
                  </a:ext>
                </a:extLst>
              </a:tr>
              <a:tr h="376892">
                <a:tc>
                  <a:txBody>
                    <a:bodyPr/>
                    <a:lstStyle/>
                    <a:p>
                      <a:r>
                        <a:rPr lang="it-IT" dirty="0"/>
                        <a:t>ORB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836477"/>
                  </a:ext>
                </a:extLst>
              </a:tr>
              <a:tr h="3768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FAST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400879"/>
                  </a:ext>
                </a:extLst>
              </a:tr>
              <a:tr h="376892">
                <a:tc>
                  <a:txBody>
                    <a:bodyPr/>
                    <a:lstStyle/>
                    <a:p>
                      <a:r>
                        <a:rPr lang="it-IT" dirty="0"/>
                        <a:t>SIFT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548332"/>
                  </a:ext>
                </a:extLst>
              </a:tr>
              <a:tr h="376892">
                <a:tc>
                  <a:txBody>
                    <a:bodyPr/>
                    <a:lstStyle/>
                    <a:p>
                      <a:r>
                        <a:rPr lang="it-IT" dirty="0"/>
                        <a:t>SURF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686731"/>
                  </a:ext>
                </a:extLst>
              </a:tr>
              <a:tr h="376892">
                <a:tc>
                  <a:txBody>
                    <a:bodyPr/>
                    <a:lstStyle/>
                    <a:p>
                      <a:r>
                        <a:rPr lang="it-IT" dirty="0"/>
                        <a:t>BRISK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396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626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>
            <a:extLst>
              <a:ext uri="{FF2B5EF4-FFF2-40B4-BE49-F238E27FC236}">
                <a16:creationId xmlns:a16="http://schemas.microsoft.com/office/drawing/2014/main" id="{0BB8677B-7ADD-4C9A-B144-D15EC22F77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/>
          <a:stretch/>
        </p:blipFill>
        <p:spPr>
          <a:xfrm>
            <a:off x="357118" y="1682021"/>
            <a:ext cx="5195855" cy="4279400"/>
          </a:xfrm>
          <a:prstGeom prst="rect">
            <a:avLst/>
          </a:prstGeom>
        </p:spPr>
      </p:pic>
      <p:sp>
        <p:nvSpPr>
          <p:cNvPr id="2" name="TextShape 1"/>
          <p:cNvSpPr txBox="1"/>
          <p:nvPr/>
        </p:nvSpPr>
        <p:spPr>
          <a:xfrm>
            <a:off x="784541" y="531807"/>
            <a:ext cx="97215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Keypoints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and descriptors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23D3440-EE9B-46EA-8C26-F4B49A9E80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6" b="9103"/>
          <a:stretch/>
        </p:blipFill>
        <p:spPr>
          <a:xfrm>
            <a:off x="5813727" y="2837273"/>
            <a:ext cx="4692348" cy="1968897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36B7D8C-E1D2-495F-8CAF-CD6702407C25}"/>
              </a:ext>
            </a:extLst>
          </p:cNvPr>
          <p:cNvCxnSpPr/>
          <p:nvPr/>
        </p:nvCxnSpPr>
        <p:spPr>
          <a:xfrm>
            <a:off x="4659855" y="3821721"/>
            <a:ext cx="924516" cy="0"/>
          </a:xfrm>
          <a:prstGeom prst="straightConnector1">
            <a:avLst/>
          </a:prstGeom>
          <a:ln w="76200">
            <a:solidFill>
              <a:srgbClr val="5CAA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2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2"/>
          <p:cNvSpPr txBox="1"/>
          <p:nvPr/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Agenda</a:t>
            </a:r>
            <a:endParaRPr lang="en-US" sz="1800" b="0" strike="noStrike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961015" y="2265507"/>
            <a:ext cx="2349744" cy="2497320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20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2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035359" y="2263667"/>
            <a:ext cx="2349744" cy="2497320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rgbClr val="AED332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20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</a:rPr>
              <a:t>   Research</a:t>
            </a:r>
          </a:p>
          <a:p>
            <a:pPr algn="ctr">
              <a:lnSpc>
                <a:spcPct val="90000"/>
              </a:lnSpc>
            </a:pPr>
            <a:r>
              <a:rPr lang="en-US" sz="20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</a:rPr>
              <a:t>     Question</a:t>
            </a:r>
          </a:p>
        </p:txBody>
      </p:sp>
      <p:sp>
        <p:nvSpPr>
          <p:cNvPr id="11" name="CustomShape 5"/>
          <p:cNvSpPr/>
          <p:nvPr/>
        </p:nvSpPr>
        <p:spPr>
          <a:xfrm>
            <a:off x="5138187" y="2263667"/>
            <a:ext cx="2349744" cy="2497320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20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    Methods</a:t>
            </a:r>
            <a:endParaRPr lang="en-US" sz="2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5"/>
          <p:cNvSpPr/>
          <p:nvPr/>
        </p:nvSpPr>
        <p:spPr>
          <a:xfrm>
            <a:off x="7275600" y="2263667"/>
            <a:ext cx="2225752" cy="2497320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20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  Evaluation</a:t>
            </a:r>
            <a:endParaRPr lang="en-US" sz="2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CustomShape 5"/>
          <p:cNvSpPr/>
          <p:nvPr/>
        </p:nvSpPr>
        <p:spPr>
          <a:xfrm>
            <a:off x="9241468" y="2263667"/>
            <a:ext cx="2349744" cy="2497320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D52F2B"/>
          </a:solidFill>
          <a:ln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lIns="355320" tIns="34560" rIns="320400" bIns="34560" anchor="ctr"/>
          <a:lstStyle/>
          <a:p>
            <a:pPr algn="r">
              <a:lnSpc>
                <a:spcPct val="90000"/>
              </a:lnSpc>
            </a:pPr>
            <a:r>
              <a:rPr lang="en-US" sz="20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Conclusion</a:t>
            </a:r>
            <a:r>
              <a:rPr lang="en-US" sz="20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94610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53AFF4E-E345-4EF0-8CD2-AC2B48A58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t="-10082" r="-156" b="10082"/>
          <a:stretch/>
        </p:blipFill>
        <p:spPr>
          <a:xfrm>
            <a:off x="2354079" y="750081"/>
            <a:ext cx="6953205" cy="5576112"/>
          </a:xfrm>
          <a:prstGeom prst="rect">
            <a:avLst/>
          </a:prstGeom>
        </p:spPr>
      </p:pic>
      <p:sp>
        <p:nvSpPr>
          <p:cNvPr id="2" name="TextShape 1"/>
          <p:cNvSpPr txBox="1"/>
          <p:nvPr/>
        </p:nvSpPr>
        <p:spPr>
          <a:xfrm>
            <a:off x="784541" y="531807"/>
            <a:ext cx="97215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Matching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3862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6BAB62E3-83B0-4C41-9143-D3BD919F8CCF}"/>
              </a:ext>
            </a:extLst>
          </p:cNvPr>
          <p:cNvGrpSpPr/>
          <p:nvPr/>
        </p:nvGrpSpPr>
        <p:grpSpPr>
          <a:xfrm>
            <a:off x="731871" y="2050773"/>
            <a:ext cx="5891513" cy="3275943"/>
            <a:chOff x="274671" y="2038742"/>
            <a:chExt cx="5891513" cy="3275943"/>
          </a:xfrm>
        </p:grpSpPr>
        <p:pic>
          <p:nvPicPr>
            <p:cNvPr id="21" name="Grafik 20" descr="bovw_model_creation.jpg"/>
            <p:cNvPicPr>
              <a:picLocks noChangeAspect="1"/>
            </p:cNvPicPr>
            <p:nvPr/>
          </p:nvPicPr>
          <p:blipFill rotWithShape="1">
            <a:blip r:embed="rId3" cstate="print"/>
            <a:srcRect r="46109"/>
            <a:stretch/>
          </p:blipFill>
          <p:spPr>
            <a:xfrm>
              <a:off x="501463" y="2104455"/>
              <a:ext cx="5664721" cy="3210230"/>
            </a:xfrm>
            <a:prstGeom prst="rect">
              <a:avLst/>
            </a:prstGeom>
          </p:spPr>
        </p:pic>
        <p:sp>
          <p:nvSpPr>
            <p:cNvPr id="49" name="Textfeld 48"/>
            <p:cNvSpPr txBox="1"/>
            <p:nvPr/>
          </p:nvSpPr>
          <p:spPr>
            <a:xfrm>
              <a:off x="427360" y="2038742"/>
              <a:ext cx="24747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Extraction</a:t>
              </a:r>
              <a:r>
                <a:rPr lang="de-DE" sz="1400" dirty="0"/>
                <a:t> </a:t>
              </a:r>
              <a:r>
                <a:rPr lang="de-DE" sz="1400" dirty="0" err="1"/>
                <a:t>of</a:t>
              </a:r>
              <a:r>
                <a:rPr lang="de-DE" sz="1400" dirty="0"/>
                <a:t> </a:t>
              </a:r>
              <a:r>
                <a:rPr lang="de-DE" sz="1400" dirty="0" err="1"/>
                <a:t>local</a:t>
              </a:r>
              <a:r>
                <a:rPr lang="de-DE" sz="1400" dirty="0"/>
                <a:t> </a:t>
              </a:r>
              <a:r>
                <a:rPr lang="de-DE" sz="1400" dirty="0" err="1"/>
                <a:t>features</a:t>
              </a:r>
              <a:endParaRPr lang="de-DE" sz="1400" dirty="0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3314570" y="2056919"/>
              <a:ext cx="25642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Descriptors</a:t>
              </a:r>
              <a:r>
                <a:rPr lang="de-DE" sz="1400" dirty="0"/>
                <a:t> </a:t>
              </a:r>
              <a:r>
                <a:rPr lang="de-DE" sz="1400" dirty="0" err="1"/>
                <a:t>for</a:t>
              </a:r>
              <a:r>
                <a:rPr lang="de-DE" sz="1400" dirty="0"/>
                <a:t> </a:t>
              </a:r>
              <a:r>
                <a:rPr lang="de-DE" sz="1400" dirty="0" err="1"/>
                <a:t>local</a:t>
              </a:r>
              <a:r>
                <a:rPr lang="de-DE" sz="1400" dirty="0"/>
                <a:t> </a:t>
              </a:r>
              <a:r>
                <a:rPr lang="de-DE" sz="1400" dirty="0" err="1"/>
                <a:t>features</a:t>
              </a:r>
              <a:endParaRPr lang="de-DE" sz="1400" dirty="0"/>
            </a:p>
          </p:txBody>
        </p:sp>
        <p:grpSp>
          <p:nvGrpSpPr>
            <p:cNvPr id="89" name="Gruppieren 88"/>
            <p:cNvGrpSpPr/>
            <p:nvPr/>
          </p:nvGrpSpPr>
          <p:grpSpPr>
            <a:xfrm>
              <a:off x="274671" y="2367538"/>
              <a:ext cx="3704748" cy="2763795"/>
              <a:chOff x="142324" y="2578444"/>
              <a:chExt cx="3704748" cy="2763795"/>
            </a:xfrm>
          </p:grpSpPr>
          <p:sp>
            <p:nvSpPr>
              <p:cNvPr id="12" name="Ellipse 11"/>
              <p:cNvSpPr/>
              <p:nvPr/>
            </p:nvSpPr>
            <p:spPr>
              <a:xfrm rot="1616152">
                <a:off x="553597" y="3918490"/>
                <a:ext cx="453081" cy="21418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Ellipse 12"/>
              <p:cNvSpPr/>
              <p:nvPr/>
            </p:nvSpPr>
            <p:spPr>
              <a:xfrm rot="20418854">
                <a:off x="928420" y="4252121"/>
                <a:ext cx="453081" cy="21418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Ellipse 13"/>
              <p:cNvSpPr/>
              <p:nvPr/>
            </p:nvSpPr>
            <p:spPr>
              <a:xfrm rot="1616152">
                <a:off x="1450539" y="3804520"/>
                <a:ext cx="453081" cy="21418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Ellipse 14"/>
              <p:cNvSpPr/>
              <p:nvPr/>
            </p:nvSpPr>
            <p:spPr>
              <a:xfrm rot="331186">
                <a:off x="1851057" y="4375690"/>
                <a:ext cx="453081" cy="21418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53" name="Grafik 52" descr="resolver (2)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42324" y="2578444"/>
                <a:ext cx="2798669" cy="2763795"/>
              </a:xfrm>
              <a:prstGeom prst="rect">
                <a:avLst/>
              </a:prstGeom>
            </p:spPr>
          </p:pic>
          <p:sp>
            <p:nvSpPr>
              <p:cNvPr id="54" name="Ellipse 53"/>
              <p:cNvSpPr/>
              <p:nvPr/>
            </p:nvSpPr>
            <p:spPr>
              <a:xfrm>
                <a:off x="494271" y="3978876"/>
                <a:ext cx="518984" cy="20594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1594021" y="3851190"/>
                <a:ext cx="518984" cy="20594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" name="Ellipse 55"/>
              <p:cNvSpPr/>
              <p:nvPr/>
            </p:nvSpPr>
            <p:spPr>
              <a:xfrm>
                <a:off x="823784" y="4234249"/>
                <a:ext cx="518984" cy="20594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" name="Ellipse 56"/>
              <p:cNvSpPr/>
              <p:nvPr/>
            </p:nvSpPr>
            <p:spPr>
              <a:xfrm rot="2095262">
                <a:off x="1519881" y="4469027"/>
                <a:ext cx="518984" cy="205946"/>
              </a:xfrm>
              <a:prstGeom prst="ellipse">
                <a:avLst/>
              </a:prstGeom>
              <a:noFill/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72" name="Gekrümmte Verbindung 71"/>
              <p:cNvCxnSpPr>
                <a:stCxn id="54" idx="0"/>
              </p:cNvCxnSpPr>
              <p:nvPr/>
            </p:nvCxnSpPr>
            <p:spPr>
              <a:xfrm rot="5400000" flipH="1" flipV="1">
                <a:off x="1736124" y="2667001"/>
                <a:ext cx="329514" cy="2294237"/>
              </a:xfrm>
              <a:prstGeom prst="curvedConnector2">
                <a:avLst/>
              </a:prstGeom>
              <a:ln w="38100">
                <a:solidFill>
                  <a:schemeClr val="tx1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krümmte Verbindung 71"/>
              <p:cNvCxnSpPr>
                <a:stCxn id="55" idx="6"/>
              </p:cNvCxnSpPr>
              <p:nvPr/>
            </p:nvCxnSpPr>
            <p:spPr>
              <a:xfrm flipV="1">
                <a:off x="2113005" y="3925331"/>
                <a:ext cx="1087394" cy="28832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chemeClr val="tx1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krümmte Verbindung 71"/>
              <p:cNvCxnSpPr>
                <a:stCxn id="57" idx="0"/>
              </p:cNvCxnSpPr>
              <p:nvPr/>
            </p:nvCxnSpPr>
            <p:spPr>
              <a:xfrm rot="16200000" flipH="1">
                <a:off x="2775766" y="3550121"/>
                <a:ext cx="133859" cy="2008753"/>
              </a:xfrm>
              <a:prstGeom prst="curvedConnector4">
                <a:avLst>
                  <a:gd name="adj1" fmla="val -170777"/>
                  <a:gd name="adj2" fmla="val 54992"/>
                </a:avLst>
              </a:prstGeom>
              <a:ln w="38100">
                <a:solidFill>
                  <a:schemeClr val="tx1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krümmte Verbindung 71"/>
              <p:cNvCxnSpPr>
                <a:stCxn id="56" idx="5"/>
              </p:cNvCxnSpPr>
              <p:nvPr/>
            </p:nvCxnSpPr>
            <p:spPr>
              <a:xfrm rot="5400000" flipH="1" flipV="1">
                <a:off x="2390764" y="3155558"/>
                <a:ext cx="130477" cy="2378478"/>
              </a:xfrm>
              <a:prstGeom prst="curvedConnector4">
                <a:avLst>
                  <a:gd name="adj1" fmla="val -377241"/>
                  <a:gd name="adj2" fmla="val 50559"/>
                </a:avLst>
              </a:prstGeom>
              <a:ln w="38100">
                <a:solidFill>
                  <a:schemeClr val="tx1">
                    <a:lumMod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4BE20AD-45F6-4961-BC7F-EBCA80D89EC4}"/>
              </a:ext>
            </a:extLst>
          </p:cNvPr>
          <p:cNvSpPr/>
          <p:nvPr/>
        </p:nvSpPr>
        <p:spPr>
          <a:xfrm>
            <a:off x="6623384" y="2335797"/>
            <a:ext cx="3837327" cy="255889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“Bag of visual words” model</a:t>
            </a:r>
          </a:p>
        </p:txBody>
      </p:sp>
      <p:sp>
        <p:nvSpPr>
          <p:cNvPr id="2" name="TextShape 1"/>
          <p:cNvSpPr txBox="1"/>
          <p:nvPr/>
        </p:nvSpPr>
        <p:spPr>
          <a:xfrm>
            <a:off x="775017" y="305193"/>
            <a:ext cx="828490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Building image search engine: 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315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519230" y="202251"/>
            <a:ext cx="10025202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Bag of Visual Words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2AC9A3F-9242-4247-87DD-36283E1CE0D1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  <a:p>
              <a:pPr algn="ctr">
                <a:lnSpc>
                  <a:spcPct val="90000"/>
                </a:lnSpc>
              </a:pPr>
              <a:endParaRPr lang="en-US" sz="12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22</a:t>
            </a:fld>
            <a:endParaRPr lang="de-DE" dirty="0"/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3C3C250D-3ACE-4009-B55A-FE1DA40FE8D7}"/>
              </a:ext>
            </a:extLst>
          </p:cNvPr>
          <p:cNvGrpSpPr/>
          <p:nvPr/>
        </p:nvGrpSpPr>
        <p:grpSpPr>
          <a:xfrm>
            <a:off x="740230" y="1396869"/>
            <a:ext cx="9367157" cy="5168789"/>
            <a:chOff x="740230" y="1396869"/>
            <a:chExt cx="9367157" cy="516878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3B7A12E-4699-46C0-8921-96D8DE513D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243"/>
            <a:stretch/>
          </p:blipFill>
          <p:spPr>
            <a:xfrm>
              <a:off x="1268186" y="1396869"/>
              <a:ext cx="8839201" cy="1128617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56685B72-A3F2-4B09-8110-D974CC7A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30" y="2351532"/>
              <a:ext cx="3618901" cy="3961965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2BED5790-A480-4BB9-AE8E-F37C668E1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47" t="3786" r="24745"/>
            <a:stretch/>
          </p:blipFill>
          <p:spPr>
            <a:xfrm>
              <a:off x="6203847" y="2368391"/>
              <a:ext cx="3091544" cy="4197267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6546114D-4B63-469A-8579-F82D0CC7E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5436" y="3697174"/>
              <a:ext cx="795558" cy="635341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82C1B584-A2F2-4537-9A53-12A1754B0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8770" y="3595673"/>
              <a:ext cx="664308" cy="633266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2252CFD3-B377-4D19-9A17-87C749B4D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762" y="4245880"/>
              <a:ext cx="682990" cy="648408"/>
            </a:xfrm>
            <a:prstGeom prst="rect">
              <a:avLst/>
            </a:prstGeom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FA37A653-7623-48F6-B013-F7B10EEA9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109" y="4966922"/>
              <a:ext cx="752474" cy="648408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2D5841E7-FAA5-434B-B392-E2C2BD0B4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7608" y="5134817"/>
              <a:ext cx="538757" cy="480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8652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>
            <a:extLst>
              <a:ext uri="{FF2B5EF4-FFF2-40B4-BE49-F238E27FC236}">
                <a16:creationId xmlns:a16="http://schemas.microsoft.com/office/drawing/2014/main" id="{453D58D8-E45D-4A51-ABCF-0BB492146584}"/>
              </a:ext>
            </a:extLst>
          </p:cNvPr>
          <p:cNvGrpSpPr/>
          <p:nvPr/>
        </p:nvGrpSpPr>
        <p:grpSpPr>
          <a:xfrm>
            <a:off x="208533" y="2162000"/>
            <a:ext cx="10557690" cy="3319443"/>
            <a:chOff x="322832" y="2206148"/>
            <a:chExt cx="10557690" cy="3319443"/>
          </a:xfrm>
        </p:grpSpPr>
        <p:pic>
          <p:nvPicPr>
            <p:cNvPr id="21" name="Grafik 20" descr="bovw_model_creatio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9116" y="2315361"/>
              <a:ext cx="10511406" cy="3210230"/>
            </a:xfrm>
            <a:prstGeom prst="rect">
              <a:avLst/>
            </a:prstGeom>
          </p:spPr>
        </p:pic>
        <p:sp>
          <p:nvSpPr>
            <p:cNvPr id="48" name="Textfeld 47"/>
            <p:cNvSpPr txBox="1"/>
            <p:nvPr/>
          </p:nvSpPr>
          <p:spPr>
            <a:xfrm>
              <a:off x="6652470" y="2223083"/>
              <a:ext cx="12080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Clustering</a:t>
              </a:r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322832" y="2206148"/>
              <a:ext cx="24747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Extraction</a:t>
              </a:r>
              <a:r>
                <a:rPr lang="de-DE" sz="1400" dirty="0"/>
                <a:t> </a:t>
              </a:r>
              <a:r>
                <a:rPr lang="de-DE" sz="1400" dirty="0" err="1"/>
                <a:t>of</a:t>
              </a:r>
              <a:r>
                <a:rPr lang="de-DE" sz="1400" dirty="0"/>
                <a:t> </a:t>
              </a:r>
              <a:r>
                <a:rPr lang="de-DE" sz="1400" dirty="0" err="1"/>
                <a:t>local</a:t>
              </a:r>
              <a:r>
                <a:rPr lang="de-DE" sz="1400" dirty="0"/>
                <a:t> </a:t>
              </a:r>
              <a:r>
                <a:rPr lang="de-DE" sz="1400" dirty="0" err="1"/>
                <a:t>features</a:t>
              </a:r>
              <a:r>
                <a:rPr lang="de-DE" sz="1400" dirty="0"/>
                <a:t> form </a:t>
              </a:r>
              <a:r>
                <a:rPr lang="de-DE" sz="1400" dirty="0" err="1"/>
                <a:t>images</a:t>
              </a:r>
              <a:r>
                <a:rPr lang="de-DE" sz="1400" dirty="0"/>
                <a:t> </a:t>
              </a:r>
              <a:r>
                <a:rPr lang="de-DE" sz="1400" dirty="0" err="1"/>
                <a:t>database</a:t>
              </a:r>
              <a:endParaRPr lang="de-DE" sz="1400" dirty="0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3182223" y="2267825"/>
              <a:ext cx="25642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err="1"/>
                <a:t>Descriptors</a:t>
              </a:r>
              <a:r>
                <a:rPr lang="de-DE" sz="1400" dirty="0"/>
                <a:t> </a:t>
              </a:r>
              <a:r>
                <a:rPr lang="de-DE" sz="1400" dirty="0" err="1"/>
                <a:t>for</a:t>
              </a:r>
              <a:r>
                <a:rPr lang="de-DE" sz="1400" dirty="0"/>
                <a:t> </a:t>
              </a:r>
              <a:r>
                <a:rPr lang="de-DE" sz="1400" dirty="0" err="1"/>
                <a:t>local</a:t>
              </a:r>
              <a:r>
                <a:rPr lang="de-DE" sz="1400" dirty="0"/>
                <a:t> </a:t>
              </a:r>
              <a:r>
                <a:rPr lang="de-DE" sz="1400" dirty="0" err="1"/>
                <a:t>features</a:t>
              </a:r>
              <a:endParaRPr lang="de-DE" sz="140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0972B0E-9C47-4BB9-AEDD-AE536AAB2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645" y="2969203"/>
              <a:ext cx="2143125" cy="2143125"/>
            </a:xfrm>
            <a:prstGeom prst="rect">
              <a:avLst/>
            </a:prstGeom>
          </p:spPr>
        </p:pic>
        <p:cxnSp>
          <p:nvCxnSpPr>
            <p:cNvPr id="11" name="Connettore curvo 10">
              <a:extLst>
                <a:ext uri="{FF2B5EF4-FFF2-40B4-BE49-F238E27FC236}">
                  <a16:creationId xmlns:a16="http://schemas.microsoft.com/office/drawing/2014/main" id="{F64EFB0A-BBF9-4A45-BD17-507629BE90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0171" y="3635830"/>
              <a:ext cx="647700" cy="378015"/>
            </a:xfrm>
            <a:prstGeom prst="curvedConnector3">
              <a:avLst/>
            </a:prstGeom>
            <a:ln w="3810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curvo 33">
              <a:extLst>
                <a:ext uri="{FF2B5EF4-FFF2-40B4-BE49-F238E27FC236}">
                  <a16:creationId xmlns:a16="http://schemas.microsoft.com/office/drawing/2014/main" id="{8F49A7D2-E834-4F5B-A612-37B65B77F84A}"/>
                </a:ext>
              </a:extLst>
            </p:cNvPr>
            <p:cNvCxnSpPr>
              <a:cxnSpLocks/>
            </p:cNvCxnSpPr>
            <p:nvPr/>
          </p:nvCxnSpPr>
          <p:spPr>
            <a:xfrm>
              <a:off x="2503714" y="4253680"/>
              <a:ext cx="1191986" cy="213345"/>
            </a:xfrm>
            <a:prstGeom prst="curvedConnector3">
              <a:avLst/>
            </a:prstGeom>
            <a:ln w="38100"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feld 50"/>
          <p:cNvSpPr txBox="1"/>
          <p:nvPr/>
        </p:nvSpPr>
        <p:spPr>
          <a:xfrm>
            <a:off x="8568026" y="2271213"/>
            <a:ext cx="2235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Vocabulary</a:t>
            </a:r>
            <a:r>
              <a:rPr lang="de-DE" sz="1400" dirty="0"/>
              <a:t> (Visual Words)</a:t>
            </a:r>
          </a:p>
        </p:txBody>
      </p:sp>
      <p:sp>
        <p:nvSpPr>
          <p:cNvPr id="2" name="TextShape 1"/>
          <p:cNvSpPr txBox="1"/>
          <p:nvPr/>
        </p:nvSpPr>
        <p:spPr>
          <a:xfrm>
            <a:off x="775017" y="305193"/>
            <a:ext cx="828490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Bag of visual words model: 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120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>
            <a:extLst>
              <a:ext uri="{FF2B5EF4-FFF2-40B4-BE49-F238E27FC236}">
                <a16:creationId xmlns:a16="http://schemas.microsoft.com/office/drawing/2014/main" id="{67CAD8D1-76C0-411E-A22D-98243004AC69}"/>
              </a:ext>
            </a:extLst>
          </p:cNvPr>
          <p:cNvGrpSpPr/>
          <p:nvPr/>
        </p:nvGrpSpPr>
        <p:grpSpPr>
          <a:xfrm>
            <a:off x="3462888" y="1630353"/>
            <a:ext cx="7654332" cy="4313114"/>
            <a:chOff x="682032" y="1459034"/>
            <a:chExt cx="9813471" cy="4897319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6658DAC-F406-4610-8EDD-6E9A474E8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032" y="1459034"/>
              <a:ext cx="9813471" cy="4897319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3BC26C9-1373-4B30-9ADB-B8E1584FF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121" y="3885031"/>
              <a:ext cx="2407837" cy="2335961"/>
            </a:xfrm>
            <a:prstGeom prst="rect">
              <a:avLst/>
            </a:prstGeom>
          </p:spPr>
        </p:pic>
      </p:grpSp>
      <p:sp>
        <p:nvSpPr>
          <p:cNvPr id="2" name="TextShape 1"/>
          <p:cNvSpPr txBox="1"/>
          <p:nvPr/>
        </p:nvSpPr>
        <p:spPr>
          <a:xfrm>
            <a:off x="519230" y="207694"/>
            <a:ext cx="10025202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Bag of Visual Words: matching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2AC9A3F-9242-4247-87DD-36283E1CE0D1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  <a:p>
              <a:pPr algn="ctr">
                <a:lnSpc>
                  <a:spcPct val="90000"/>
                </a:lnSpc>
              </a:pPr>
              <a:endParaRPr lang="en-US" sz="12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6988C105-EB48-47A1-B9F1-014B541EA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0" y="2937834"/>
            <a:ext cx="1808966" cy="1980452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C11C8376-F472-4184-9C70-5B43C9B167EB}"/>
              </a:ext>
            </a:extLst>
          </p:cNvPr>
          <p:cNvCxnSpPr/>
          <p:nvPr/>
        </p:nvCxnSpPr>
        <p:spPr>
          <a:xfrm>
            <a:off x="2883746" y="3903843"/>
            <a:ext cx="1168583" cy="0"/>
          </a:xfrm>
          <a:prstGeom prst="straightConnector1">
            <a:avLst/>
          </a:prstGeom>
          <a:ln w="76200">
            <a:solidFill>
              <a:srgbClr val="5CAA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A5AD708-3C3C-4017-884F-CA0A8305CF39}"/>
              </a:ext>
            </a:extLst>
          </p:cNvPr>
          <p:cNvSpPr txBox="1"/>
          <p:nvPr/>
        </p:nvSpPr>
        <p:spPr>
          <a:xfrm>
            <a:off x="1164771" y="2220686"/>
            <a:ext cx="1507672" cy="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Query Image</a:t>
            </a:r>
          </a:p>
        </p:txBody>
      </p:sp>
    </p:spTree>
    <p:extLst>
      <p:ext uri="{BB962C8B-B14F-4D97-AF65-F5344CB8AC3E}">
        <p14:creationId xmlns:p14="http://schemas.microsoft.com/office/powerpoint/2010/main" val="4154643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2018-04-25 09_57_27-Content-Based Image Retrieval (D2L6 Insight@DCU Machine Learning Work…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6649"/>
            <a:ext cx="11104024" cy="5651156"/>
          </a:xfrm>
          <a:prstGeom prst="rect">
            <a:avLst/>
          </a:prstGeom>
        </p:spPr>
      </p:pic>
      <p:sp>
        <p:nvSpPr>
          <p:cNvPr id="2" name="TextShape 1"/>
          <p:cNvSpPr txBox="1"/>
          <p:nvPr/>
        </p:nvSpPr>
        <p:spPr>
          <a:xfrm>
            <a:off x="519230" y="202251"/>
            <a:ext cx="10025202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Bag of Visual Words: Retrieval pipeline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F2AC9A3F-9242-4247-87DD-36283E1CE0D1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  <a:p>
              <a:pPr algn="ctr">
                <a:lnSpc>
                  <a:spcPct val="90000"/>
                </a:lnSpc>
              </a:pPr>
              <a:endParaRPr lang="en-US" sz="12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25</a:t>
            </a:fld>
            <a:endParaRPr lang="de-DE" dirty="0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7311DD0-0B76-4D89-B068-B206159E5F9E}"/>
              </a:ext>
            </a:extLst>
          </p:cNvPr>
          <p:cNvGrpSpPr/>
          <p:nvPr/>
        </p:nvGrpSpPr>
        <p:grpSpPr>
          <a:xfrm>
            <a:off x="255814" y="2271109"/>
            <a:ext cx="10016771" cy="4022258"/>
            <a:chOff x="255814" y="2271109"/>
            <a:chExt cx="10016771" cy="4022258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500802" y="2271109"/>
              <a:ext cx="9771783" cy="4022258"/>
              <a:chOff x="500802" y="2271109"/>
              <a:chExt cx="9771783" cy="4022258"/>
            </a:xfrm>
          </p:grpSpPr>
          <p:pic>
            <p:nvPicPr>
              <p:cNvPr id="13" name="Grafik 12" descr="resolver (3)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00802" y="2271109"/>
                <a:ext cx="1295047" cy="1417815"/>
              </a:xfrm>
              <a:prstGeom prst="rect">
                <a:avLst/>
              </a:prstGeom>
            </p:spPr>
          </p:pic>
          <p:pic>
            <p:nvPicPr>
              <p:cNvPr id="14" name="Grafik 13" descr="resolver (4)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9699263" y="3071086"/>
                <a:ext cx="523894" cy="508255"/>
              </a:xfrm>
              <a:prstGeom prst="rect">
                <a:avLst/>
              </a:prstGeom>
            </p:spPr>
          </p:pic>
          <p:pic>
            <p:nvPicPr>
              <p:cNvPr id="16" name="Grafik 15" descr="resolver (5)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9698826" y="3569642"/>
                <a:ext cx="532569" cy="528682"/>
              </a:xfrm>
              <a:prstGeom prst="rect">
                <a:avLst/>
              </a:prstGeom>
            </p:spPr>
          </p:pic>
          <p:pic>
            <p:nvPicPr>
              <p:cNvPr id="17" name="Grafik 16" descr="resolver (6)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737124" y="5807762"/>
                <a:ext cx="535461" cy="485605"/>
              </a:xfrm>
              <a:prstGeom prst="rect">
                <a:avLst/>
              </a:prstGeom>
            </p:spPr>
          </p:pic>
          <p:pic>
            <p:nvPicPr>
              <p:cNvPr id="18" name="Grafik 17" descr="beeld4306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9731289" y="5313406"/>
                <a:ext cx="528284" cy="479682"/>
              </a:xfrm>
              <a:prstGeom prst="rect">
                <a:avLst/>
              </a:prstGeom>
            </p:spPr>
          </p:pic>
        </p:grp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92E4465-B01F-4128-ADED-0A8AD7823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14" y="4200649"/>
              <a:ext cx="1823357" cy="1823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7626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84128" y="136522"/>
            <a:ext cx="94883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Performance analysis</a:t>
            </a: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D37828-6856-4166-B8E1-5560C198F363}"/>
              </a:ext>
            </a:extLst>
          </p:cNvPr>
          <p:cNvSpPr txBox="1"/>
          <p:nvPr/>
        </p:nvSpPr>
        <p:spPr>
          <a:xfrm>
            <a:off x="1272301" y="1343388"/>
            <a:ext cx="900016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Test bench</a:t>
            </a:r>
            <a:r>
              <a:rPr lang="en-GB" sz="2400" dirty="0">
                <a:sym typeface="Wingdings" panose="05000000000000000000" pitchFamily="2" charset="2"/>
              </a:rPr>
              <a:t></a:t>
            </a:r>
            <a:r>
              <a:rPr lang="en-GB" sz="2400" dirty="0"/>
              <a:t>400 images from </a:t>
            </a:r>
            <a:r>
              <a:rPr lang="en-GB" sz="2400" dirty="0" err="1"/>
              <a:t>Emblematica</a:t>
            </a:r>
            <a:r>
              <a:rPr lang="en-GB" sz="2400" dirty="0"/>
              <a:t> database.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Precision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Recall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F1-measure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Under transformation: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dirty="0"/>
              <a:t>Rotation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dirty="0"/>
              <a:t>Illumination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dirty="0"/>
              <a:t>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Qualitative analysis on detected visual words.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/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89C65B6-1546-4FB4-BD30-D98F0F8B322E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13" name="CustomShape 5">
              <a:extLst>
                <a:ext uri="{FF2B5EF4-FFF2-40B4-BE49-F238E27FC236}">
                  <a16:creationId xmlns:a16="http://schemas.microsoft.com/office/drawing/2014/main" id="{D1D6E2AE-AA27-4231-96DB-7B40DDAE0722}"/>
                </a:ext>
              </a:extLst>
            </p:cNvPr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5" name="CustomShape 6">
              <a:extLst>
                <a:ext uri="{FF2B5EF4-FFF2-40B4-BE49-F238E27FC236}">
                  <a16:creationId xmlns:a16="http://schemas.microsoft.com/office/drawing/2014/main" id="{A1A0626A-4159-4397-B0BE-33C04C5F03A6}"/>
                </a:ext>
              </a:extLst>
            </p:cNvPr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17" name="CustomShape 6">
              <a:extLst>
                <a:ext uri="{FF2B5EF4-FFF2-40B4-BE49-F238E27FC236}">
                  <a16:creationId xmlns:a16="http://schemas.microsoft.com/office/drawing/2014/main" id="{588A71CA-0280-49C5-86EF-87E8D62445BA}"/>
                </a:ext>
              </a:extLst>
            </p:cNvPr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" name="CustomShape 6">
              <a:extLst>
                <a:ext uri="{FF2B5EF4-FFF2-40B4-BE49-F238E27FC236}">
                  <a16:creationId xmlns:a16="http://schemas.microsoft.com/office/drawing/2014/main" id="{C1D17BEC-C3F8-4652-8BA0-F52E7F22FAEE}"/>
                </a:ext>
              </a:extLst>
            </p:cNvPr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9" name="CustomShape 6">
              <a:extLst>
                <a:ext uri="{FF2B5EF4-FFF2-40B4-BE49-F238E27FC236}">
                  <a16:creationId xmlns:a16="http://schemas.microsoft.com/office/drawing/2014/main" id="{3C9ECD50-AD08-4139-83A3-D7672B7B4F1C}"/>
                </a:ext>
              </a:extLst>
            </p:cNvPr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9946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74603" y="350531"/>
            <a:ext cx="10066558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Test Detector/Descriptor performance</a:t>
            </a: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8610116" y="6361182"/>
            <a:ext cx="2743200" cy="365125"/>
          </a:xfrm>
        </p:spPr>
        <p:txBody>
          <a:bodyPr/>
          <a:lstStyle/>
          <a:p>
            <a:fld id="{7D22C40A-AAF7-4E1E-9D23-656E105F9662}" type="slidenum">
              <a:rPr lang="de-DE" smtClean="0"/>
              <a:pPr/>
              <a:t>27</a:t>
            </a:fld>
            <a:endParaRPr lang="de-DE"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533C17FE-189D-4CEB-988F-B95A20BE2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025021"/>
              </p:ext>
            </p:extLst>
          </p:nvPr>
        </p:nvGraphicFramePr>
        <p:xfrm>
          <a:off x="918666" y="1560662"/>
          <a:ext cx="8954681" cy="421955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492446">
                  <a:extLst>
                    <a:ext uri="{9D8B030D-6E8A-4147-A177-3AD203B41FA5}">
                      <a16:colId xmlns:a16="http://schemas.microsoft.com/office/drawing/2014/main" val="3864073573"/>
                    </a:ext>
                  </a:extLst>
                </a:gridCol>
                <a:gridCol w="1492447">
                  <a:extLst>
                    <a:ext uri="{9D8B030D-6E8A-4147-A177-3AD203B41FA5}">
                      <a16:colId xmlns:a16="http://schemas.microsoft.com/office/drawing/2014/main" val="3611786916"/>
                    </a:ext>
                  </a:extLst>
                </a:gridCol>
                <a:gridCol w="1492447">
                  <a:extLst>
                    <a:ext uri="{9D8B030D-6E8A-4147-A177-3AD203B41FA5}">
                      <a16:colId xmlns:a16="http://schemas.microsoft.com/office/drawing/2014/main" val="1505037099"/>
                    </a:ext>
                  </a:extLst>
                </a:gridCol>
                <a:gridCol w="1492447">
                  <a:extLst>
                    <a:ext uri="{9D8B030D-6E8A-4147-A177-3AD203B41FA5}">
                      <a16:colId xmlns:a16="http://schemas.microsoft.com/office/drawing/2014/main" val="840933712"/>
                    </a:ext>
                  </a:extLst>
                </a:gridCol>
                <a:gridCol w="1492447">
                  <a:extLst>
                    <a:ext uri="{9D8B030D-6E8A-4147-A177-3AD203B41FA5}">
                      <a16:colId xmlns:a16="http://schemas.microsoft.com/office/drawing/2014/main" val="3254541442"/>
                    </a:ext>
                  </a:extLst>
                </a:gridCol>
                <a:gridCol w="1492447">
                  <a:extLst>
                    <a:ext uri="{9D8B030D-6E8A-4147-A177-3AD203B41FA5}">
                      <a16:colId xmlns:a16="http://schemas.microsoft.com/office/drawing/2014/main" val="2308482989"/>
                    </a:ext>
                  </a:extLst>
                </a:gridCol>
              </a:tblGrid>
              <a:tr h="944340">
                <a:tc>
                  <a:txBody>
                    <a:bodyPr/>
                    <a:lstStyle/>
                    <a:p>
                      <a:r>
                        <a:rPr lang="en-GB" noProof="0" dirty="0"/>
                        <a:t>Descriptor</a:t>
                      </a:r>
                      <a:endParaRPr lang="en-GB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ORB</a:t>
                      </a:r>
                      <a:endParaRPr lang="it-IT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BRIEF</a:t>
                      </a:r>
                    </a:p>
                    <a:p>
                      <a:endParaRPr lang="it-IT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SIFT</a:t>
                      </a:r>
                      <a:endParaRPr lang="it-IT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SURF</a:t>
                      </a:r>
                      <a:endParaRPr lang="it-IT" b="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BRISK</a:t>
                      </a:r>
                      <a:endParaRPr lang="it-IT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251122"/>
                  </a:ext>
                </a:extLst>
              </a:tr>
              <a:tr h="5396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Detector</a:t>
                      </a:r>
                      <a:endParaRPr lang="en-GB" b="1" noProof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55441"/>
                  </a:ext>
                </a:extLst>
              </a:tr>
              <a:tr h="547118">
                <a:tc>
                  <a:txBody>
                    <a:bodyPr/>
                    <a:lstStyle/>
                    <a:p>
                      <a:r>
                        <a:rPr lang="it-IT" dirty="0"/>
                        <a:t>ORB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836477"/>
                  </a:ext>
                </a:extLst>
              </a:tr>
              <a:tr h="5471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FAST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400879"/>
                  </a:ext>
                </a:extLst>
              </a:tr>
              <a:tr h="547118">
                <a:tc>
                  <a:txBody>
                    <a:bodyPr/>
                    <a:lstStyle/>
                    <a:p>
                      <a:r>
                        <a:rPr lang="it-IT" dirty="0"/>
                        <a:t>SIFT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548332"/>
                  </a:ext>
                </a:extLst>
              </a:tr>
              <a:tr h="547118">
                <a:tc>
                  <a:txBody>
                    <a:bodyPr/>
                    <a:lstStyle/>
                    <a:p>
                      <a:r>
                        <a:rPr lang="it-IT" dirty="0"/>
                        <a:t>SURF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686731"/>
                  </a:ext>
                </a:extLst>
              </a:tr>
              <a:tr h="547118">
                <a:tc>
                  <a:txBody>
                    <a:bodyPr/>
                    <a:lstStyle/>
                    <a:p>
                      <a:r>
                        <a:rPr lang="it-IT" dirty="0"/>
                        <a:t>BRISK</a:t>
                      </a:r>
                      <a:endParaRPr lang="it-IT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396095"/>
                  </a:ext>
                </a:extLst>
              </a:tr>
            </a:tbl>
          </a:graphicData>
        </a:graphic>
      </p:graphicFrame>
      <p:grpSp>
        <p:nvGrpSpPr>
          <p:cNvPr id="83" name="Gruppo 82">
            <a:extLst>
              <a:ext uri="{FF2B5EF4-FFF2-40B4-BE49-F238E27FC236}">
                <a16:creationId xmlns:a16="http://schemas.microsoft.com/office/drawing/2014/main" id="{232092D1-A5B3-4B3A-9549-DBC0AEA53753}"/>
              </a:ext>
            </a:extLst>
          </p:cNvPr>
          <p:cNvGrpSpPr/>
          <p:nvPr/>
        </p:nvGrpSpPr>
        <p:grpSpPr>
          <a:xfrm>
            <a:off x="3009612" y="4300894"/>
            <a:ext cx="303506" cy="332262"/>
            <a:chOff x="3060713" y="5702916"/>
            <a:chExt cx="303506" cy="332262"/>
          </a:xfrm>
        </p:grpSpPr>
        <p:sp>
          <p:nvSpPr>
            <p:cNvPr id="84" name="Connettore 83">
              <a:extLst>
                <a:ext uri="{FF2B5EF4-FFF2-40B4-BE49-F238E27FC236}">
                  <a16:creationId xmlns:a16="http://schemas.microsoft.com/office/drawing/2014/main" id="{65ACDFF0-E4F4-4ED8-9178-C3FAF57A8ECF}"/>
                </a:ext>
              </a:extLst>
            </p:cNvPr>
            <p:cNvSpPr/>
            <p:nvPr/>
          </p:nvSpPr>
          <p:spPr>
            <a:xfrm>
              <a:off x="3060713" y="5702916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5" name="Elemento grafico 84" descr="Chiudi">
              <a:extLst>
                <a:ext uri="{FF2B5EF4-FFF2-40B4-BE49-F238E27FC236}">
                  <a16:creationId xmlns:a16="http://schemas.microsoft.com/office/drawing/2014/main" id="{F830DF4B-3143-4C78-9ADA-AD8A44DEA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86552" y="5752776"/>
              <a:ext cx="255781" cy="255781"/>
            </a:xfrm>
            <a:prstGeom prst="rect">
              <a:avLst/>
            </a:prstGeom>
          </p:spPr>
        </p:pic>
      </p:grpSp>
      <p:grpSp>
        <p:nvGrpSpPr>
          <p:cNvPr id="96" name="Gruppo 95">
            <a:extLst>
              <a:ext uri="{FF2B5EF4-FFF2-40B4-BE49-F238E27FC236}">
                <a16:creationId xmlns:a16="http://schemas.microsoft.com/office/drawing/2014/main" id="{76213A26-2B7D-4B35-8C6B-BB5EA21780A7}"/>
              </a:ext>
            </a:extLst>
          </p:cNvPr>
          <p:cNvGrpSpPr/>
          <p:nvPr/>
        </p:nvGrpSpPr>
        <p:grpSpPr>
          <a:xfrm>
            <a:off x="3035451" y="3692849"/>
            <a:ext cx="303506" cy="332262"/>
            <a:chOff x="3019779" y="6021481"/>
            <a:chExt cx="303506" cy="332262"/>
          </a:xfrm>
        </p:grpSpPr>
        <p:sp>
          <p:nvSpPr>
            <p:cNvPr id="89" name="Connettore 88">
              <a:extLst>
                <a:ext uri="{FF2B5EF4-FFF2-40B4-BE49-F238E27FC236}">
                  <a16:creationId xmlns:a16="http://schemas.microsoft.com/office/drawing/2014/main" id="{6E2383F1-1CCC-4398-8983-B2D6CFD8E1EF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2" name="Elemento grafico 91" descr="Segno di spunta">
              <a:extLst>
                <a:ext uri="{FF2B5EF4-FFF2-40B4-BE49-F238E27FC236}">
                  <a16:creationId xmlns:a16="http://schemas.microsoft.com/office/drawing/2014/main" id="{F61E67AB-A9CC-4387-83B3-82487A9BB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44" name="Gruppo 143">
            <a:extLst>
              <a:ext uri="{FF2B5EF4-FFF2-40B4-BE49-F238E27FC236}">
                <a16:creationId xmlns:a16="http://schemas.microsoft.com/office/drawing/2014/main" id="{D262C80D-751C-48E4-8084-772F87C23388}"/>
              </a:ext>
            </a:extLst>
          </p:cNvPr>
          <p:cNvGrpSpPr/>
          <p:nvPr/>
        </p:nvGrpSpPr>
        <p:grpSpPr>
          <a:xfrm>
            <a:off x="5974033" y="4300894"/>
            <a:ext cx="303506" cy="332262"/>
            <a:chOff x="3885193" y="6082289"/>
            <a:chExt cx="303506" cy="332262"/>
          </a:xfrm>
        </p:grpSpPr>
        <p:sp>
          <p:nvSpPr>
            <p:cNvPr id="94" name="Connettore 93">
              <a:extLst>
                <a:ext uri="{FF2B5EF4-FFF2-40B4-BE49-F238E27FC236}">
                  <a16:creationId xmlns:a16="http://schemas.microsoft.com/office/drawing/2014/main" id="{7AFC04E8-378D-40EF-A17F-B06909FEEA01}"/>
                </a:ext>
              </a:extLst>
            </p:cNvPr>
            <p:cNvSpPr/>
            <p:nvPr/>
          </p:nvSpPr>
          <p:spPr>
            <a:xfrm>
              <a:off x="3885193" y="6082289"/>
              <a:ext cx="303506" cy="332262"/>
            </a:xfrm>
            <a:prstGeom prst="flowChartConnector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5" name="Elemento grafico 94" descr="Segno di spunta">
              <a:extLst>
                <a:ext uri="{FF2B5EF4-FFF2-40B4-BE49-F238E27FC236}">
                  <a16:creationId xmlns:a16="http://schemas.microsoft.com/office/drawing/2014/main" id="{82EB0C14-3A89-41A2-B22C-513E201CC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15591" y="6112693"/>
              <a:ext cx="271453" cy="271453"/>
            </a:xfrm>
            <a:prstGeom prst="rect">
              <a:avLst/>
            </a:prstGeom>
          </p:spPr>
        </p:pic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3F3066B9-20BE-4730-BD07-35E54C4C2C72}"/>
              </a:ext>
            </a:extLst>
          </p:cNvPr>
          <p:cNvGrpSpPr/>
          <p:nvPr/>
        </p:nvGrpSpPr>
        <p:grpSpPr>
          <a:xfrm>
            <a:off x="3035451" y="3177518"/>
            <a:ext cx="303506" cy="332262"/>
            <a:chOff x="3019779" y="6021481"/>
            <a:chExt cx="303506" cy="332262"/>
          </a:xfrm>
        </p:grpSpPr>
        <p:sp>
          <p:nvSpPr>
            <p:cNvPr id="103" name="Connettore 102">
              <a:extLst>
                <a:ext uri="{FF2B5EF4-FFF2-40B4-BE49-F238E27FC236}">
                  <a16:creationId xmlns:a16="http://schemas.microsoft.com/office/drawing/2014/main" id="{4A537FC9-4495-4690-A407-52646319B104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Elemento grafico 103" descr="Segno di spunta">
              <a:extLst>
                <a:ext uri="{FF2B5EF4-FFF2-40B4-BE49-F238E27FC236}">
                  <a16:creationId xmlns:a16="http://schemas.microsoft.com/office/drawing/2014/main" id="{FD010060-47FE-446B-8AAB-EEF3F5CEF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05" name="Gruppo 104">
            <a:extLst>
              <a:ext uri="{FF2B5EF4-FFF2-40B4-BE49-F238E27FC236}">
                <a16:creationId xmlns:a16="http://schemas.microsoft.com/office/drawing/2014/main" id="{4D0895D2-8F4E-472F-98DC-A8BD68F62012}"/>
              </a:ext>
            </a:extLst>
          </p:cNvPr>
          <p:cNvGrpSpPr/>
          <p:nvPr/>
        </p:nvGrpSpPr>
        <p:grpSpPr>
          <a:xfrm>
            <a:off x="3009612" y="4816700"/>
            <a:ext cx="303506" cy="332262"/>
            <a:chOff x="3019779" y="6021481"/>
            <a:chExt cx="303506" cy="332262"/>
          </a:xfrm>
        </p:grpSpPr>
        <p:sp>
          <p:nvSpPr>
            <p:cNvPr id="106" name="Connettore 105">
              <a:extLst>
                <a:ext uri="{FF2B5EF4-FFF2-40B4-BE49-F238E27FC236}">
                  <a16:creationId xmlns:a16="http://schemas.microsoft.com/office/drawing/2014/main" id="{A06DD8D9-1AC4-4DB5-A620-22C71254B6BA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7" name="Elemento grafico 106" descr="Segno di spunta">
              <a:extLst>
                <a:ext uri="{FF2B5EF4-FFF2-40B4-BE49-F238E27FC236}">
                  <a16:creationId xmlns:a16="http://schemas.microsoft.com/office/drawing/2014/main" id="{C93AE443-968E-49D5-AD45-9CEE2CE55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08" name="Gruppo 107">
            <a:extLst>
              <a:ext uri="{FF2B5EF4-FFF2-40B4-BE49-F238E27FC236}">
                <a16:creationId xmlns:a16="http://schemas.microsoft.com/office/drawing/2014/main" id="{21C2FA7A-4998-419F-9D97-D312315261C7}"/>
              </a:ext>
            </a:extLst>
          </p:cNvPr>
          <p:cNvGrpSpPr/>
          <p:nvPr/>
        </p:nvGrpSpPr>
        <p:grpSpPr>
          <a:xfrm>
            <a:off x="3025638" y="5316861"/>
            <a:ext cx="303506" cy="332262"/>
            <a:chOff x="3019779" y="6021481"/>
            <a:chExt cx="303506" cy="332262"/>
          </a:xfrm>
        </p:grpSpPr>
        <p:sp>
          <p:nvSpPr>
            <p:cNvPr id="109" name="Connettore 108">
              <a:extLst>
                <a:ext uri="{FF2B5EF4-FFF2-40B4-BE49-F238E27FC236}">
                  <a16:creationId xmlns:a16="http://schemas.microsoft.com/office/drawing/2014/main" id="{5D63C5C3-ABAA-4B10-BEBE-53F1F339D344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0" name="Elemento grafico 109" descr="Segno di spunta">
              <a:extLst>
                <a:ext uri="{FF2B5EF4-FFF2-40B4-BE49-F238E27FC236}">
                  <a16:creationId xmlns:a16="http://schemas.microsoft.com/office/drawing/2014/main" id="{CA55C72B-8FEB-4D87-9B98-10DBAC4A4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11" name="Gruppo 110">
            <a:extLst>
              <a:ext uri="{FF2B5EF4-FFF2-40B4-BE49-F238E27FC236}">
                <a16:creationId xmlns:a16="http://schemas.microsoft.com/office/drawing/2014/main" id="{D76C08D9-BC2E-48F8-9D57-6CD7DDB77278}"/>
              </a:ext>
            </a:extLst>
          </p:cNvPr>
          <p:cNvGrpSpPr/>
          <p:nvPr/>
        </p:nvGrpSpPr>
        <p:grpSpPr>
          <a:xfrm>
            <a:off x="4505022" y="3207921"/>
            <a:ext cx="303506" cy="332262"/>
            <a:chOff x="3019779" y="6021481"/>
            <a:chExt cx="303506" cy="332262"/>
          </a:xfrm>
        </p:grpSpPr>
        <p:sp>
          <p:nvSpPr>
            <p:cNvPr id="112" name="Connettore 111">
              <a:extLst>
                <a:ext uri="{FF2B5EF4-FFF2-40B4-BE49-F238E27FC236}">
                  <a16:creationId xmlns:a16="http://schemas.microsoft.com/office/drawing/2014/main" id="{8A03CDAF-9835-4D2C-A715-260CB278A461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3" name="Elemento grafico 112" descr="Segno di spunta">
              <a:extLst>
                <a:ext uri="{FF2B5EF4-FFF2-40B4-BE49-F238E27FC236}">
                  <a16:creationId xmlns:a16="http://schemas.microsoft.com/office/drawing/2014/main" id="{9D894955-4724-400E-BB96-C3D7984F9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14" name="Gruppo 113">
            <a:extLst>
              <a:ext uri="{FF2B5EF4-FFF2-40B4-BE49-F238E27FC236}">
                <a16:creationId xmlns:a16="http://schemas.microsoft.com/office/drawing/2014/main" id="{101E253A-408C-4FF7-93E9-A4B443E41B26}"/>
              </a:ext>
            </a:extLst>
          </p:cNvPr>
          <p:cNvGrpSpPr/>
          <p:nvPr/>
        </p:nvGrpSpPr>
        <p:grpSpPr>
          <a:xfrm>
            <a:off x="4497269" y="3740736"/>
            <a:ext cx="303506" cy="332262"/>
            <a:chOff x="3019779" y="6021481"/>
            <a:chExt cx="303506" cy="332262"/>
          </a:xfrm>
        </p:grpSpPr>
        <p:sp>
          <p:nvSpPr>
            <p:cNvPr id="115" name="Connettore 114">
              <a:extLst>
                <a:ext uri="{FF2B5EF4-FFF2-40B4-BE49-F238E27FC236}">
                  <a16:creationId xmlns:a16="http://schemas.microsoft.com/office/drawing/2014/main" id="{05B419B7-75D1-4A9F-B438-7907873D3319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6" name="Elemento grafico 115" descr="Segno di spunta">
              <a:extLst>
                <a:ext uri="{FF2B5EF4-FFF2-40B4-BE49-F238E27FC236}">
                  <a16:creationId xmlns:a16="http://schemas.microsoft.com/office/drawing/2014/main" id="{17539C52-6FCB-41AD-AD86-B60805431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17" name="Gruppo 116">
            <a:extLst>
              <a:ext uri="{FF2B5EF4-FFF2-40B4-BE49-F238E27FC236}">
                <a16:creationId xmlns:a16="http://schemas.microsoft.com/office/drawing/2014/main" id="{DD6D3A4A-61F3-43A2-B5FA-BC66D17A5ADF}"/>
              </a:ext>
            </a:extLst>
          </p:cNvPr>
          <p:cNvGrpSpPr/>
          <p:nvPr/>
        </p:nvGrpSpPr>
        <p:grpSpPr>
          <a:xfrm>
            <a:off x="4513295" y="4257092"/>
            <a:ext cx="303506" cy="332262"/>
            <a:chOff x="3019779" y="6021481"/>
            <a:chExt cx="303506" cy="332262"/>
          </a:xfrm>
        </p:grpSpPr>
        <p:sp>
          <p:nvSpPr>
            <p:cNvPr id="118" name="Connettore 117">
              <a:extLst>
                <a:ext uri="{FF2B5EF4-FFF2-40B4-BE49-F238E27FC236}">
                  <a16:creationId xmlns:a16="http://schemas.microsoft.com/office/drawing/2014/main" id="{76FF8450-EE16-4D61-B8FD-08575A9BFBBD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9" name="Elemento grafico 118" descr="Segno di spunta">
              <a:extLst>
                <a:ext uri="{FF2B5EF4-FFF2-40B4-BE49-F238E27FC236}">
                  <a16:creationId xmlns:a16="http://schemas.microsoft.com/office/drawing/2014/main" id="{E045D427-C263-462E-83DA-046FEAFD2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20" name="Gruppo 119">
            <a:extLst>
              <a:ext uri="{FF2B5EF4-FFF2-40B4-BE49-F238E27FC236}">
                <a16:creationId xmlns:a16="http://schemas.microsoft.com/office/drawing/2014/main" id="{CDCB07C5-D98A-42C0-AA6B-14CE7AEF5415}"/>
              </a:ext>
            </a:extLst>
          </p:cNvPr>
          <p:cNvGrpSpPr/>
          <p:nvPr/>
        </p:nvGrpSpPr>
        <p:grpSpPr>
          <a:xfrm>
            <a:off x="5944247" y="3220612"/>
            <a:ext cx="303506" cy="332262"/>
            <a:chOff x="3019779" y="6021481"/>
            <a:chExt cx="303506" cy="332262"/>
          </a:xfrm>
        </p:grpSpPr>
        <p:sp>
          <p:nvSpPr>
            <p:cNvPr id="121" name="Connettore 120">
              <a:extLst>
                <a:ext uri="{FF2B5EF4-FFF2-40B4-BE49-F238E27FC236}">
                  <a16:creationId xmlns:a16="http://schemas.microsoft.com/office/drawing/2014/main" id="{67E9BBB9-206F-4617-92EA-B796221DD84C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2" name="Elemento grafico 121" descr="Segno di spunta">
              <a:extLst>
                <a:ext uri="{FF2B5EF4-FFF2-40B4-BE49-F238E27FC236}">
                  <a16:creationId xmlns:a16="http://schemas.microsoft.com/office/drawing/2014/main" id="{762298C7-8484-4472-9B4B-CA6180948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23" name="Gruppo 122">
            <a:extLst>
              <a:ext uri="{FF2B5EF4-FFF2-40B4-BE49-F238E27FC236}">
                <a16:creationId xmlns:a16="http://schemas.microsoft.com/office/drawing/2014/main" id="{2D66C5C4-DDBB-4E9F-A7D2-93903CC7373D}"/>
              </a:ext>
            </a:extLst>
          </p:cNvPr>
          <p:cNvGrpSpPr/>
          <p:nvPr/>
        </p:nvGrpSpPr>
        <p:grpSpPr>
          <a:xfrm>
            <a:off x="7383472" y="3190208"/>
            <a:ext cx="303506" cy="332262"/>
            <a:chOff x="3019779" y="6021481"/>
            <a:chExt cx="303506" cy="332262"/>
          </a:xfrm>
        </p:grpSpPr>
        <p:sp>
          <p:nvSpPr>
            <p:cNvPr id="124" name="Connettore 123">
              <a:extLst>
                <a:ext uri="{FF2B5EF4-FFF2-40B4-BE49-F238E27FC236}">
                  <a16:creationId xmlns:a16="http://schemas.microsoft.com/office/drawing/2014/main" id="{9F0429F5-C0AE-4180-BFE8-DB94CF1053C5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5" name="Elemento grafico 124" descr="Segno di spunta">
              <a:extLst>
                <a:ext uri="{FF2B5EF4-FFF2-40B4-BE49-F238E27FC236}">
                  <a16:creationId xmlns:a16="http://schemas.microsoft.com/office/drawing/2014/main" id="{18601E3E-9F7B-4139-A4B7-2B969ECE3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26" name="Gruppo 125">
            <a:extLst>
              <a:ext uri="{FF2B5EF4-FFF2-40B4-BE49-F238E27FC236}">
                <a16:creationId xmlns:a16="http://schemas.microsoft.com/office/drawing/2014/main" id="{00470173-97B8-4761-912D-1EA66545BAC5}"/>
              </a:ext>
            </a:extLst>
          </p:cNvPr>
          <p:cNvGrpSpPr/>
          <p:nvPr/>
        </p:nvGrpSpPr>
        <p:grpSpPr>
          <a:xfrm>
            <a:off x="5941980" y="3723252"/>
            <a:ext cx="303506" cy="332262"/>
            <a:chOff x="3019779" y="6021481"/>
            <a:chExt cx="303506" cy="332262"/>
          </a:xfrm>
        </p:grpSpPr>
        <p:sp>
          <p:nvSpPr>
            <p:cNvPr id="127" name="Connettore 126">
              <a:extLst>
                <a:ext uri="{FF2B5EF4-FFF2-40B4-BE49-F238E27FC236}">
                  <a16:creationId xmlns:a16="http://schemas.microsoft.com/office/drawing/2014/main" id="{07CF2619-D416-4E3D-9E17-8571EC882171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8" name="Elemento grafico 127" descr="Segno di spunta">
              <a:extLst>
                <a:ext uri="{FF2B5EF4-FFF2-40B4-BE49-F238E27FC236}">
                  <a16:creationId xmlns:a16="http://schemas.microsoft.com/office/drawing/2014/main" id="{41F7E6CC-41D3-4A61-ACB4-B2A2BA594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29" name="Gruppo 128">
            <a:extLst>
              <a:ext uri="{FF2B5EF4-FFF2-40B4-BE49-F238E27FC236}">
                <a16:creationId xmlns:a16="http://schemas.microsoft.com/office/drawing/2014/main" id="{0A9DAC87-06E4-45A7-9F3D-1B5F41E66350}"/>
              </a:ext>
            </a:extLst>
          </p:cNvPr>
          <p:cNvGrpSpPr/>
          <p:nvPr/>
        </p:nvGrpSpPr>
        <p:grpSpPr>
          <a:xfrm>
            <a:off x="4497269" y="4803722"/>
            <a:ext cx="303506" cy="332262"/>
            <a:chOff x="3019779" y="6021481"/>
            <a:chExt cx="303506" cy="332262"/>
          </a:xfrm>
        </p:grpSpPr>
        <p:sp>
          <p:nvSpPr>
            <p:cNvPr id="130" name="Connettore 129">
              <a:extLst>
                <a:ext uri="{FF2B5EF4-FFF2-40B4-BE49-F238E27FC236}">
                  <a16:creationId xmlns:a16="http://schemas.microsoft.com/office/drawing/2014/main" id="{34C57790-6314-42B1-ABBE-3D53AD73CB93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1" name="Elemento grafico 130" descr="Segno di spunta">
              <a:extLst>
                <a:ext uri="{FF2B5EF4-FFF2-40B4-BE49-F238E27FC236}">
                  <a16:creationId xmlns:a16="http://schemas.microsoft.com/office/drawing/2014/main" id="{293A7FA2-CDF6-4184-894A-F173B4B60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32" name="Gruppo 131">
            <a:extLst>
              <a:ext uri="{FF2B5EF4-FFF2-40B4-BE49-F238E27FC236}">
                <a16:creationId xmlns:a16="http://schemas.microsoft.com/office/drawing/2014/main" id="{489519BD-49FB-40DE-8E22-C6CFBDAECFF5}"/>
              </a:ext>
            </a:extLst>
          </p:cNvPr>
          <p:cNvGrpSpPr/>
          <p:nvPr/>
        </p:nvGrpSpPr>
        <p:grpSpPr>
          <a:xfrm>
            <a:off x="7428058" y="3740736"/>
            <a:ext cx="303506" cy="332262"/>
            <a:chOff x="3019779" y="6021481"/>
            <a:chExt cx="303506" cy="332262"/>
          </a:xfrm>
        </p:grpSpPr>
        <p:sp>
          <p:nvSpPr>
            <p:cNvPr id="133" name="Connettore 132">
              <a:extLst>
                <a:ext uri="{FF2B5EF4-FFF2-40B4-BE49-F238E27FC236}">
                  <a16:creationId xmlns:a16="http://schemas.microsoft.com/office/drawing/2014/main" id="{A0C4C49F-279D-4C3E-9940-2AEDCABD879D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4" name="Elemento grafico 133" descr="Segno di spunta">
              <a:extLst>
                <a:ext uri="{FF2B5EF4-FFF2-40B4-BE49-F238E27FC236}">
                  <a16:creationId xmlns:a16="http://schemas.microsoft.com/office/drawing/2014/main" id="{CB2FF8D7-841E-4DB7-B352-26D13DD88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35" name="Gruppo 134">
            <a:extLst>
              <a:ext uri="{FF2B5EF4-FFF2-40B4-BE49-F238E27FC236}">
                <a16:creationId xmlns:a16="http://schemas.microsoft.com/office/drawing/2014/main" id="{89647817-694F-4F65-9E58-37823C9C72AD}"/>
              </a:ext>
            </a:extLst>
          </p:cNvPr>
          <p:cNvGrpSpPr/>
          <p:nvPr/>
        </p:nvGrpSpPr>
        <p:grpSpPr>
          <a:xfrm>
            <a:off x="8914393" y="3115417"/>
            <a:ext cx="303506" cy="332262"/>
            <a:chOff x="3019779" y="6021481"/>
            <a:chExt cx="303506" cy="332262"/>
          </a:xfrm>
        </p:grpSpPr>
        <p:sp>
          <p:nvSpPr>
            <p:cNvPr id="136" name="Connettore 135">
              <a:extLst>
                <a:ext uri="{FF2B5EF4-FFF2-40B4-BE49-F238E27FC236}">
                  <a16:creationId xmlns:a16="http://schemas.microsoft.com/office/drawing/2014/main" id="{BC926D73-4BA6-424B-B4B6-2ABDBE2B7AFC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7" name="Elemento grafico 136" descr="Segno di spunta">
              <a:extLst>
                <a:ext uri="{FF2B5EF4-FFF2-40B4-BE49-F238E27FC236}">
                  <a16:creationId xmlns:a16="http://schemas.microsoft.com/office/drawing/2014/main" id="{E4A16486-1A28-46FB-8C3E-300FE6604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38" name="Gruppo 137">
            <a:extLst>
              <a:ext uri="{FF2B5EF4-FFF2-40B4-BE49-F238E27FC236}">
                <a16:creationId xmlns:a16="http://schemas.microsoft.com/office/drawing/2014/main" id="{88D0274D-FF68-4A88-8842-3967A7BA4DF8}"/>
              </a:ext>
            </a:extLst>
          </p:cNvPr>
          <p:cNvGrpSpPr/>
          <p:nvPr/>
        </p:nvGrpSpPr>
        <p:grpSpPr>
          <a:xfrm>
            <a:off x="7444084" y="4295781"/>
            <a:ext cx="303506" cy="332262"/>
            <a:chOff x="3019779" y="6021481"/>
            <a:chExt cx="303506" cy="332262"/>
          </a:xfrm>
        </p:grpSpPr>
        <p:sp>
          <p:nvSpPr>
            <p:cNvPr id="139" name="Connettore 138">
              <a:extLst>
                <a:ext uri="{FF2B5EF4-FFF2-40B4-BE49-F238E27FC236}">
                  <a16:creationId xmlns:a16="http://schemas.microsoft.com/office/drawing/2014/main" id="{12E359AD-759D-45B1-80EB-753E73D3F81B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0" name="Elemento grafico 139" descr="Segno di spunta">
              <a:extLst>
                <a:ext uri="{FF2B5EF4-FFF2-40B4-BE49-F238E27FC236}">
                  <a16:creationId xmlns:a16="http://schemas.microsoft.com/office/drawing/2014/main" id="{A4E5C015-A96C-4266-9059-42E0DF72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41" name="Gruppo 140">
            <a:extLst>
              <a:ext uri="{FF2B5EF4-FFF2-40B4-BE49-F238E27FC236}">
                <a16:creationId xmlns:a16="http://schemas.microsoft.com/office/drawing/2014/main" id="{9E3D0EC3-A6C6-4F08-ACDF-ED91800F42C5}"/>
              </a:ext>
            </a:extLst>
          </p:cNvPr>
          <p:cNvGrpSpPr/>
          <p:nvPr/>
        </p:nvGrpSpPr>
        <p:grpSpPr>
          <a:xfrm>
            <a:off x="4497269" y="5373868"/>
            <a:ext cx="303506" cy="332262"/>
            <a:chOff x="3019779" y="6021481"/>
            <a:chExt cx="303506" cy="332262"/>
          </a:xfrm>
        </p:grpSpPr>
        <p:sp>
          <p:nvSpPr>
            <p:cNvPr id="142" name="Connettore 141">
              <a:extLst>
                <a:ext uri="{FF2B5EF4-FFF2-40B4-BE49-F238E27FC236}">
                  <a16:creationId xmlns:a16="http://schemas.microsoft.com/office/drawing/2014/main" id="{8AC8D0B2-3E3B-49C9-A060-0AE5A337B9EC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3" name="Elemento grafico 142" descr="Segno di spunta">
              <a:extLst>
                <a:ext uri="{FF2B5EF4-FFF2-40B4-BE49-F238E27FC236}">
                  <a16:creationId xmlns:a16="http://schemas.microsoft.com/office/drawing/2014/main" id="{A25C452B-00DD-480B-9DED-3983A0CCE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45" name="Gruppo 144">
            <a:extLst>
              <a:ext uri="{FF2B5EF4-FFF2-40B4-BE49-F238E27FC236}">
                <a16:creationId xmlns:a16="http://schemas.microsoft.com/office/drawing/2014/main" id="{E7653A8C-66FD-4606-83D6-16FAEB416A29}"/>
              </a:ext>
            </a:extLst>
          </p:cNvPr>
          <p:cNvGrpSpPr/>
          <p:nvPr/>
        </p:nvGrpSpPr>
        <p:grpSpPr>
          <a:xfrm>
            <a:off x="8906940" y="4257092"/>
            <a:ext cx="303506" cy="332262"/>
            <a:chOff x="3885193" y="6082289"/>
            <a:chExt cx="303506" cy="332262"/>
          </a:xfrm>
        </p:grpSpPr>
        <p:sp>
          <p:nvSpPr>
            <p:cNvPr id="146" name="Connettore 145">
              <a:extLst>
                <a:ext uri="{FF2B5EF4-FFF2-40B4-BE49-F238E27FC236}">
                  <a16:creationId xmlns:a16="http://schemas.microsoft.com/office/drawing/2014/main" id="{7DD0D9F8-4D35-4E68-96B3-615A0483021C}"/>
                </a:ext>
              </a:extLst>
            </p:cNvPr>
            <p:cNvSpPr/>
            <p:nvPr/>
          </p:nvSpPr>
          <p:spPr>
            <a:xfrm>
              <a:off x="3885193" y="6082289"/>
              <a:ext cx="303506" cy="332262"/>
            </a:xfrm>
            <a:prstGeom prst="flowChartConnector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7" name="Elemento grafico 146" descr="Segno di spunta">
              <a:extLst>
                <a:ext uri="{FF2B5EF4-FFF2-40B4-BE49-F238E27FC236}">
                  <a16:creationId xmlns:a16="http://schemas.microsoft.com/office/drawing/2014/main" id="{E58BFBC6-DF42-4FF0-A82C-5F9AD1A48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15591" y="6112693"/>
              <a:ext cx="271453" cy="271453"/>
            </a:xfrm>
            <a:prstGeom prst="rect">
              <a:avLst/>
            </a:prstGeom>
          </p:spPr>
        </p:pic>
      </p:grpSp>
      <p:grpSp>
        <p:nvGrpSpPr>
          <p:cNvPr id="148" name="Gruppo 147">
            <a:extLst>
              <a:ext uri="{FF2B5EF4-FFF2-40B4-BE49-F238E27FC236}">
                <a16:creationId xmlns:a16="http://schemas.microsoft.com/office/drawing/2014/main" id="{90FF5A43-8502-477C-B9FE-6ACCEE56F02C}"/>
              </a:ext>
            </a:extLst>
          </p:cNvPr>
          <p:cNvGrpSpPr/>
          <p:nvPr/>
        </p:nvGrpSpPr>
        <p:grpSpPr>
          <a:xfrm>
            <a:off x="8914393" y="3717483"/>
            <a:ext cx="303506" cy="332262"/>
            <a:chOff x="3885193" y="6082289"/>
            <a:chExt cx="303506" cy="332262"/>
          </a:xfrm>
        </p:grpSpPr>
        <p:sp>
          <p:nvSpPr>
            <p:cNvPr id="149" name="Connettore 148">
              <a:extLst>
                <a:ext uri="{FF2B5EF4-FFF2-40B4-BE49-F238E27FC236}">
                  <a16:creationId xmlns:a16="http://schemas.microsoft.com/office/drawing/2014/main" id="{04C7698A-7D2A-47D7-A870-8BE09E569170}"/>
                </a:ext>
              </a:extLst>
            </p:cNvPr>
            <p:cNvSpPr/>
            <p:nvPr/>
          </p:nvSpPr>
          <p:spPr>
            <a:xfrm>
              <a:off x="3885193" y="6082289"/>
              <a:ext cx="303506" cy="332262"/>
            </a:xfrm>
            <a:prstGeom prst="flowChartConnector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0" name="Elemento grafico 149" descr="Segno di spunta">
              <a:extLst>
                <a:ext uri="{FF2B5EF4-FFF2-40B4-BE49-F238E27FC236}">
                  <a16:creationId xmlns:a16="http://schemas.microsoft.com/office/drawing/2014/main" id="{60C5FA90-3E05-4159-B00D-8114D8905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15591" y="6112693"/>
              <a:ext cx="271453" cy="271453"/>
            </a:xfrm>
            <a:prstGeom prst="rect">
              <a:avLst/>
            </a:prstGeom>
          </p:spPr>
        </p:pic>
      </p:grpSp>
      <p:grpSp>
        <p:nvGrpSpPr>
          <p:cNvPr id="163" name="Gruppo 162">
            <a:extLst>
              <a:ext uri="{FF2B5EF4-FFF2-40B4-BE49-F238E27FC236}">
                <a16:creationId xmlns:a16="http://schemas.microsoft.com/office/drawing/2014/main" id="{B59C16D3-7C0A-447E-83FA-E720EF8F1274}"/>
              </a:ext>
            </a:extLst>
          </p:cNvPr>
          <p:cNvGrpSpPr/>
          <p:nvPr/>
        </p:nvGrpSpPr>
        <p:grpSpPr>
          <a:xfrm>
            <a:off x="8944791" y="4802826"/>
            <a:ext cx="303506" cy="332262"/>
            <a:chOff x="3019779" y="6021481"/>
            <a:chExt cx="303506" cy="332262"/>
          </a:xfrm>
        </p:grpSpPr>
        <p:sp>
          <p:nvSpPr>
            <p:cNvPr id="164" name="Connettore 163">
              <a:extLst>
                <a:ext uri="{FF2B5EF4-FFF2-40B4-BE49-F238E27FC236}">
                  <a16:creationId xmlns:a16="http://schemas.microsoft.com/office/drawing/2014/main" id="{0E7B6ADC-73DC-4861-BCFF-4BBD76580655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5" name="Elemento grafico 164" descr="Segno di spunta">
              <a:extLst>
                <a:ext uri="{FF2B5EF4-FFF2-40B4-BE49-F238E27FC236}">
                  <a16:creationId xmlns:a16="http://schemas.microsoft.com/office/drawing/2014/main" id="{79DAFFCF-90FE-4C90-8A98-61130E3B4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66" name="Gruppo 165">
            <a:extLst>
              <a:ext uri="{FF2B5EF4-FFF2-40B4-BE49-F238E27FC236}">
                <a16:creationId xmlns:a16="http://schemas.microsoft.com/office/drawing/2014/main" id="{0378420F-6F32-4976-B0A4-CF690F6F7FA0}"/>
              </a:ext>
            </a:extLst>
          </p:cNvPr>
          <p:cNvGrpSpPr/>
          <p:nvPr/>
        </p:nvGrpSpPr>
        <p:grpSpPr>
          <a:xfrm>
            <a:off x="7449744" y="5347264"/>
            <a:ext cx="303506" cy="332262"/>
            <a:chOff x="3019779" y="6021481"/>
            <a:chExt cx="303506" cy="332262"/>
          </a:xfrm>
        </p:grpSpPr>
        <p:sp>
          <p:nvSpPr>
            <p:cNvPr id="167" name="Connettore 166">
              <a:extLst>
                <a:ext uri="{FF2B5EF4-FFF2-40B4-BE49-F238E27FC236}">
                  <a16:creationId xmlns:a16="http://schemas.microsoft.com/office/drawing/2014/main" id="{77C376E9-2D49-47DB-8A17-0BA3CAB4DEF1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8" name="Elemento grafico 167" descr="Segno di spunta">
              <a:extLst>
                <a:ext uri="{FF2B5EF4-FFF2-40B4-BE49-F238E27FC236}">
                  <a16:creationId xmlns:a16="http://schemas.microsoft.com/office/drawing/2014/main" id="{EF989141-FAB8-473C-A438-7A5375205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69" name="Gruppo 168">
            <a:extLst>
              <a:ext uri="{FF2B5EF4-FFF2-40B4-BE49-F238E27FC236}">
                <a16:creationId xmlns:a16="http://schemas.microsoft.com/office/drawing/2014/main" id="{5C829AE9-29F8-42BE-A0F3-3C62DB8AEAA9}"/>
              </a:ext>
            </a:extLst>
          </p:cNvPr>
          <p:cNvGrpSpPr/>
          <p:nvPr/>
        </p:nvGrpSpPr>
        <p:grpSpPr>
          <a:xfrm>
            <a:off x="7460110" y="4816802"/>
            <a:ext cx="303506" cy="332262"/>
            <a:chOff x="3019779" y="6021481"/>
            <a:chExt cx="303506" cy="332262"/>
          </a:xfrm>
        </p:grpSpPr>
        <p:sp>
          <p:nvSpPr>
            <p:cNvPr id="170" name="Connettore 169">
              <a:extLst>
                <a:ext uri="{FF2B5EF4-FFF2-40B4-BE49-F238E27FC236}">
                  <a16:creationId xmlns:a16="http://schemas.microsoft.com/office/drawing/2014/main" id="{DEE01B95-8AA3-47B7-9267-FDBFF251F3F7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1" name="Elemento grafico 170" descr="Segno di spunta">
              <a:extLst>
                <a:ext uri="{FF2B5EF4-FFF2-40B4-BE49-F238E27FC236}">
                  <a16:creationId xmlns:a16="http://schemas.microsoft.com/office/drawing/2014/main" id="{26900F5F-7B8D-4E2C-89C6-D34045472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72" name="Gruppo 171">
            <a:extLst>
              <a:ext uri="{FF2B5EF4-FFF2-40B4-BE49-F238E27FC236}">
                <a16:creationId xmlns:a16="http://schemas.microsoft.com/office/drawing/2014/main" id="{0FD7B5A3-336B-4B73-BA22-CF19928522B4}"/>
              </a:ext>
            </a:extLst>
          </p:cNvPr>
          <p:cNvGrpSpPr/>
          <p:nvPr/>
        </p:nvGrpSpPr>
        <p:grpSpPr>
          <a:xfrm>
            <a:off x="5958006" y="5357708"/>
            <a:ext cx="303506" cy="332262"/>
            <a:chOff x="3019779" y="6021481"/>
            <a:chExt cx="303506" cy="332262"/>
          </a:xfrm>
        </p:grpSpPr>
        <p:sp>
          <p:nvSpPr>
            <p:cNvPr id="173" name="Connettore 172">
              <a:extLst>
                <a:ext uri="{FF2B5EF4-FFF2-40B4-BE49-F238E27FC236}">
                  <a16:creationId xmlns:a16="http://schemas.microsoft.com/office/drawing/2014/main" id="{8002C078-534C-46BC-886C-FDB0F33D8C5C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4" name="Elemento grafico 173" descr="Segno di spunta">
              <a:extLst>
                <a:ext uri="{FF2B5EF4-FFF2-40B4-BE49-F238E27FC236}">
                  <a16:creationId xmlns:a16="http://schemas.microsoft.com/office/drawing/2014/main" id="{EB017915-2327-4C59-873E-E6FB746CA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75" name="Gruppo 174">
            <a:extLst>
              <a:ext uri="{FF2B5EF4-FFF2-40B4-BE49-F238E27FC236}">
                <a16:creationId xmlns:a16="http://schemas.microsoft.com/office/drawing/2014/main" id="{E2BFE758-996F-4530-BB34-5CAD21232300}"/>
              </a:ext>
            </a:extLst>
          </p:cNvPr>
          <p:cNvGrpSpPr/>
          <p:nvPr/>
        </p:nvGrpSpPr>
        <p:grpSpPr>
          <a:xfrm>
            <a:off x="5972378" y="4780066"/>
            <a:ext cx="303506" cy="332262"/>
            <a:chOff x="3019779" y="6021481"/>
            <a:chExt cx="303506" cy="332262"/>
          </a:xfrm>
        </p:grpSpPr>
        <p:sp>
          <p:nvSpPr>
            <p:cNvPr id="176" name="Connettore 175">
              <a:extLst>
                <a:ext uri="{FF2B5EF4-FFF2-40B4-BE49-F238E27FC236}">
                  <a16:creationId xmlns:a16="http://schemas.microsoft.com/office/drawing/2014/main" id="{A129BB31-66F3-4213-A27C-58E82358DF81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7" name="Elemento grafico 176" descr="Segno di spunta">
              <a:extLst>
                <a:ext uri="{FF2B5EF4-FFF2-40B4-BE49-F238E27FC236}">
                  <a16:creationId xmlns:a16="http://schemas.microsoft.com/office/drawing/2014/main" id="{999ECE8A-7401-42AA-8B73-D5357DB0F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78" name="Gruppo 177">
            <a:extLst>
              <a:ext uri="{FF2B5EF4-FFF2-40B4-BE49-F238E27FC236}">
                <a16:creationId xmlns:a16="http://schemas.microsoft.com/office/drawing/2014/main" id="{4596A122-40D1-4D5C-A6CA-C52B5C634328}"/>
              </a:ext>
            </a:extLst>
          </p:cNvPr>
          <p:cNvGrpSpPr/>
          <p:nvPr/>
        </p:nvGrpSpPr>
        <p:grpSpPr>
          <a:xfrm>
            <a:off x="8939221" y="5309137"/>
            <a:ext cx="303506" cy="332262"/>
            <a:chOff x="3019779" y="6021481"/>
            <a:chExt cx="303506" cy="332262"/>
          </a:xfrm>
        </p:grpSpPr>
        <p:sp>
          <p:nvSpPr>
            <p:cNvPr id="179" name="Connettore 178">
              <a:extLst>
                <a:ext uri="{FF2B5EF4-FFF2-40B4-BE49-F238E27FC236}">
                  <a16:creationId xmlns:a16="http://schemas.microsoft.com/office/drawing/2014/main" id="{FAB4D5DC-8F5D-4F46-B900-04AA5D32FCC4}"/>
                </a:ext>
              </a:extLst>
            </p:cNvPr>
            <p:cNvSpPr/>
            <p:nvPr/>
          </p:nvSpPr>
          <p:spPr>
            <a:xfrm>
              <a:off x="3019779" y="6021481"/>
              <a:ext cx="303506" cy="332262"/>
            </a:xfrm>
            <a:prstGeom prst="flowChartConnector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0" name="Elemento grafico 179" descr="Segno di spunta">
              <a:extLst>
                <a:ext uri="{FF2B5EF4-FFF2-40B4-BE49-F238E27FC236}">
                  <a16:creationId xmlns:a16="http://schemas.microsoft.com/office/drawing/2014/main" id="{44C2F4ED-9882-4914-ABB7-13F4C3FA9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51832" y="6082289"/>
              <a:ext cx="271453" cy="271453"/>
            </a:xfrm>
            <a:prstGeom prst="rect">
              <a:avLst/>
            </a:prstGeom>
          </p:spPr>
        </p:pic>
      </p:grpSp>
      <p:grpSp>
        <p:nvGrpSpPr>
          <p:cNvPr id="187" name="Gruppo 186">
            <a:extLst>
              <a:ext uri="{FF2B5EF4-FFF2-40B4-BE49-F238E27FC236}">
                <a16:creationId xmlns:a16="http://schemas.microsoft.com/office/drawing/2014/main" id="{E74185D3-CF74-4BE0-B066-92EE693F6C73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188" name="CustomShape 5">
              <a:extLst>
                <a:ext uri="{FF2B5EF4-FFF2-40B4-BE49-F238E27FC236}">
                  <a16:creationId xmlns:a16="http://schemas.microsoft.com/office/drawing/2014/main" id="{9A068309-0913-4FD2-A035-71DFE1EE822C}"/>
                </a:ext>
              </a:extLst>
            </p:cNvPr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9" name="CustomShape 6">
              <a:extLst>
                <a:ext uri="{FF2B5EF4-FFF2-40B4-BE49-F238E27FC236}">
                  <a16:creationId xmlns:a16="http://schemas.microsoft.com/office/drawing/2014/main" id="{D2B83E0F-EAA6-437B-A12B-71C21B3C1465}"/>
                </a:ext>
              </a:extLst>
            </p:cNvPr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190" name="CustomShape 6">
              <a:extLst>
                <a:ext uri="{FF2B5EF4-FFF2-40B4-BE49-F238E27FC236}">
                  <a16:creationId xmlns:a16="http://schemas.microsoft.com/office/drawing/2014/main" id="{028D84D3-C903-4A86-BD83-CEDF96D26394}"/>
                </a:ext>
              </a:extLst>
            </p:cNvPr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91" name="CustomShape 6">
              <a:extLst>
                <a:ext uri="{FF2B5EF4-FFF2-40B4-BE49-F238E27FC236}">
                  <a16:creationId xmlns:a16="http://schemas.microsoft.com/office/drawing/2014/main" id="{214FBBE5-41B8-4D44-9D64-4F2CB9B885C5}"/>
                </a:ext>
              </a:extLst>
            </p:cNvPr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92" name="CustomShape 6">
              <a:extLst>
                <a:ext uri="{FF2B5EF4-FFF2-40B4-BE49-F238E27FC236}">
                  <a16:creationId xmlns:a16="http://schemas.microsoft.com/office/drawing/2014/main" id="{4CF3EC7F-C701-4623-BCB8-A3D3467834C7}"/>
                </a:ext>
              </a:extLst>
            </p:cNvPr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4321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84128" y="136522"/>
            <a:ext cx="94883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Query images:</a:t>
            </a: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D37828-6856-4166-B8E1-5560C198F363}"/>
              </a:ext>
            </a:extLst>
          </p:cNvPr>
          <p:cNvSpPr txBox="1"/>
          <p:nvPr/>
        </p:nvSpPr>
        <p:spPr>
          <a:xfrm>
            <a:off x="7298378" y="3688877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Flower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89C65B6-1546-4FB4-BD30-D98F0F8B322E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13" name="CustomShape 5">
              <a:extLst>
                <a:ext uri="{FF2B5EF4-FFF2-40B4-BE49-F238E27FC236}">
                  <a16:creationId xmlns:a16="http://schemas.microsoft.com/office/drawing/2014/main" id="{D1D6E2AE-AA27-4231-96DB-7B40DDAE0722}"/>
                </a:ext>
              </a:extLst>
            </p:cNvPr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5" name="CustomShape 6">
              <a:extLst>
                <a:ext uri="{FF2B5EF4-FFF2-40B4-BE49-F238E27FC236}">
                  <a16:creationId xmlns:a16="http://schemas.microsoft.com/office/drawing/2014/main" id="{A1A0626A-4159-4397-B0BE-33C04C5F03A6}"/>
                </a:ext>
              </a:extLst>
            </p:cNvPr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17" name="CustomShape 6">
              <a:extLst>
                <a:ext uri="{FF2B5EF4-FFF2-40B4-BE49-F238E27FC236}">
                  <a16:creationId xmlns:a16="http://schemas.microsoft.com/office/drawing/2014/main" id="{588A71CA-0280-49C5-86EF-87E8D62445BA}"/>
                </a:ext>
              </a:extLst>
            </p:cNvPr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" name="CustomShape 6">
              <a:extLst>
                <a:ext uri="{FF2B5EF4-FFF2-40B4-BE49-F238E27FC236}">
                  <a16:creationId xmlns:a16="http://schemas.microsoft.com/office/drawing/2014/main" id="{C1D17BEC-C3F8-4652-8BA0-F52E7F22FAEE}"/>
                </a:ext>
              </a:extLst>
            </p:cNvPr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9" name="CustomShape 6">
              <a:extLst>
                <a:ext uri="{FF2B5EF4-FFF2-40B4-BE49-F238E27FC236}">
                  <a16:creationId xmlns:a16="http://schemas.microsoft.com/office/drawing/2014/main" id="{3C9ECD50-AD08-4139-83A3-D7672B7B4F1C}"/>
                </a:ext>
              </a:extLst>
            </p:cNvPr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FADBD839-7430-41BD-9530-2112671F1B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24" y="3494055"/>
            <a:ext cx="1162050" cy="23431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F5216DB-EEB4-4619-8723-28D381A3A7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9"/>
          <a:stretch/>
        </p:blipFill>
        <p:spPr>
          <a:xfrm>
            <a:off x="1136818" y="1642533"/>
            <a:ext cx="1148162" cy="133687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B29CEEC-CB35-41C1-9B69-5334FF2CF8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285" y="1861185"/>
            <a:ext cx="2219325" cy="134302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A7537AE-80BB-4ADC-9315-2846695F0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84" y="2252757"/>
            <a:ext cx="742950" cy="14605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36BC249-8768-4BC6-BB78-7D1E98AE18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01" y="2160103"/>
            <a:ext cx="958850" cy="81915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807A0E7-F7A2-4C87-802F-6A772FA6FF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45" y="3821722"/>
            <a:ext cx="1263650" cy="1301750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3D526C8-DE99-42C2-A9EA-E07A97C62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456" y="2599911"/>
            <a:ext cx="635000" cy="6477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D5852AA-BCAB-4CCF-BBA8-3BC7628095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51" y="4385840"/>
            <a:ext cx="863600" cy="85725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2DB50F0-F045-4113-B928-C5D9AA0E21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82" y="4240721"/>
            <a:ext cx="1530350" cy="160655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2AE7AFD2-8812-40AE-9740-4E5FC7715F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302" y="4343447"/>
            <a:ext cx="1098550" cy="971550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CC55AF9-0822-4B32-99F9-745E4B1526DC}"/>
              </a:ext>
            </a:extLst>
          </p:cNvPr>
          <p:cNvSpPr txBox="1"/>
          <p:nvPr/>
        </p:nvSpPr>
        <p:spPr>
          <a:xfrm>
            <a:off x="918428" y="5774881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Cross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C96FFBF-22F4-4020-88E9-0A4EE813A120}"/>
              </a:ext>
            </a:extLst>
          </p:cNvPr>
          <p:cNvSpPr txBox="1"/>
          <p:nvPr/>
        </p:nvSpPr>
        <p:spPr>
          <a:xfrm>
            <a:off x="5214866" y="3263222"/>
            <a:ext cx="146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Elephant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02BF261-E3C3-4F35-A6AE-B59D99DF7CF9}"/>
              </a:ext>
            </a:extLst>
          </p:cNvPr>
          <p:cNvSpPr txBox="1"/>
          <p:nvPr/>
        </p:nvSpPr>
        <p:spPr>
          <a:xfrm>
            <a:off x="6371445" y="5837205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Tree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A0AAC7C-AEE4-4E18-9351-A864FDC0BCBE}"/>
              </a:ext>
            </a:extLst>
          </p:cNvPr>
          <p:cNvSpPr txBox="1"/>
          <p:nvPr/>
        </p:nvSpPr>
        <p:spPr>
          <a:xfrm>
            <a:off x="4407822" y="5043996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Lion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D75274A-757D-4EFC-BFD8-85A18032FF14}"/>
              </a:ext>
            </a:extLst>
          </p:cNvPr>
          <p:cNvSpPr txBox="1"/>
          <p:nvPr/>
        </p:nvSpPr>
        <p:spPr>
          <a:xfrm>
            <a:off x="1138355" y="2748420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Cupid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FEEB4F35-DA8F-4C3D-AFD8-1EEAFCAE6CBC}"/>
              </a:ext>
            </a:extLst>
          </p:cNvPr>
          <p:cNvSpPr txBox="1"/>
          <p:nvPr/>
        </p:nvSpPr>
        <p:spPr>
          <a:xfrm>
            <a:off x="2589786" y="5228840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Sun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CF6319B-2775-4F84-9787-4B56D0894DA6}"/>
              </a:ext>
            </a:extLst>
          </p:cNvPr>
          <p:cNvSpPr txBox="1"/>
          <p:nvPr/>
        </p:nvSpPr>
        <p:spPr>
          <a:xfrm>
            <a:off x="2921616" y="2914710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Heart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41EB3DA-3543-4A66-BA45-92993942C666}"/>
              </a:ext>
            </a:extLst>
          </p:cNvPr>
          <p:cNvSpPr txBox="1"/>
          <p:nvPr/>
        </p:nvSpPr>
        <p:spPr>
          <a:xfrm>
            <a:off x="8692344" y="5232489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Vessel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8EA6D0E-0ABB-45A5-BCCC-4EFEDBB129E3}"/>
              </a:ext>
            </a:extLst>
          </p:cNvPr>
          <p:cNvSpPr txBox="1"/>
          <p:nvPr/>
        </p:nvSpPr>
        <p:spPr>
          <a:xfrm>
            <a:off x="9171073" y="3236063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282247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84128" y="136522"/>
            <a:ext cx="94883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Query object and relevant images:</a:t>
            </a: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29</a:t>
            </a:fld>
            <a:endParaRPr lang="de-DE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89C65B6-1546-4FB4-BD30-D98F0F8B322E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13" name="CustomShape 5">
              <a:extLst>
                <a:ext uri="{FF2B5EF4-FFF2-40B4-BE49-F238E27FC236}">
                  <a16:creationId xmlns:a16="http://schemas.microsoft.com/office/drawing/2014/main" id="{D1D6E2AE-AA27-4231-96DB-7B40DDAE0722}"/>
                </a:ext>
              </a:extLst>
            </p:cNvPr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5" name="CustomShape 6">
              <a:extLst>
                <a:ext uri="{FF2B5EF4-FFF2-40B4-BE49-F238E27FC236}">
                  <a16:creationId xmlns:a16="http://schemas.microsoft.com/office/drawing/2014/main" id="{A1A0626A-4159-4397-B0BE-33C04C5F03A6}"/>
                </a:ext>
              </a:extLst>
            </p:cNvPr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17" name="CustomShape 6">
              <a:extLst>
                <a:ext uri="{FF2B5EF4-FFF2-40B4-BE49-F238E27FC236}">
                  <a16:creationId xmlns:a16="http://schemas.microsoft.com/office/drawing/2014/main" id="{588A71CA-0280-49C5-86EF-87E8D62445BA}"/>
                </a:ext>
              </a:extLst>
            </p:cNvPr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" name="CustomShape 6">
              <a:extLst>
                <a:ext uri="{FF2B5EF4-FFF2-40B4-BE49-F238E27FC236}">
                  <a16:creationId xmlns:a16="http://schemas.microsoft.com/office/drawing/2014/main" id="{C1D17BEC-C3F8-4652-8BA0-F52E7F22FAEE}"/>
                </a:ext>
              </a:extLst>
            </p:cNvPr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9" name="CustomShape 6">
              <a:extLst>
                <a:ext uri="{FF2B5EF4-FFF2-40B4-BE49-F238E27FC236}">
                  <a16:creationId xmlns:a16="http://schemas.microsoft.com/office/drawing/2014/main" id="{3C9ECD50-AD08-4139-83A3-D7672B7B4F1C}"/>
                </a:ext>
              </a:extLst>
            </p:cNvPr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FB29CEEC-CB35-41C1-9B69-5334FF2CF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6" y="4507931"/>
            <a:ext cx="2219325" cy="1343025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72DB50F0-F045-4113-B928-C5D9AA0E2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3" y="1827753"/>
            <a:ext cx="1530350" cy="1606550"/>
          </a:xfrm>
          <a:prstGeom prst="rect">
            <a:avLst/>
          </a:prstGeom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C96FFBF-22F4-4020-88E9-0A4EE813A120}"/>
              </a:ext>
            </a:extLst>
          </p:cNvPr>
          <p:cNvSpPr txBox="1"/>
          <p:nvPr/>
        </p:nvSpPr>
        <p:spPr>
          <a:xfrm>
            <a:off x="596978" y="4019974"/>
            <a:ext cx="1463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Elephant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02BF261-E3C3-4F35-A6AE-B59D99DF7CF9}"/>
              </a:ext>
            </a:extLst>
          </p:cNvPr>
          <p:cNvSpPr txBox="1"/>
          <p:nvPr/>
        </p:nvSpPr>
        <p:spPr>
          <a:xfrm>
            <a:off x="1125190" y="1338299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Tree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7C695F25-317A-4ECE-AFA9-A722D3CC5943}"/>
              </a:ext>
            </a:extLst>
          </p:cNvPr>
          <p:cNvCxnSpPr/>
          <p:nvPr/>
        </p:nvCxnSpPr>
        <p:spPr>
          <a:xfrm>
            <a:off x="2273352" y="2729368"/>
            <a:ext cx="1200727" cy="0"/>
          </a:xfrm>
          <a:prstGeom prst="straightConnector1">
            <a:avLst/>
          </a:prstGeom>
          <a:ln w="76200">
            <a:solidFill>
              <a:srgbClr val="849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EC0F6373-F4D5-4C75-8074-7D18E4EE2BF9}"/>
              </a:ext>
            </a:extLst>
          </p:cNvPr>
          <p:cNvCxnSpPr/>
          <p:nvPr/>
        </p:nvCxnSpPr>
        <p:spPr>
          <a:xfrm>
            <a:off x="2544619" y="5179443"/>
            <a:ext cx="1200727" cy="0"/>
          </a:xfrm>
          <a:prstGeom prst="straightConnector1">
            <a:avLst/>
          </a:prstGeom>
          <a:ln w="76200">
            <a:solidFill>
              <a:srgbClr val="849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F733D8EB-00C0-42A5-8FC8-EB3EDAF16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231" y="2221711"/>
            <a:ext cx="895426" cy="81782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118F624-CE0C-44DB-A935-320DFBF28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90" y="2213576"/>
            <a:ext cx="895426" cy="841701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AC8F32C3-7DBA-4B50-9572-00E58F370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648" y="2221711"/>
            <a:ext cx="895426" cy="814837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2517FB62-EB78-4BDD-B0EB-AA7B48B794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050" y="2190782"/>
            <a:ext cx="895426" cy="841701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00085312-3D3A-4D73-BACF-61D365707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668" y="2190782"/>
            <a:ext cx="843506" cy="863188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FEBE28D0-8D4D-428A-BA8D-9FEAB1F943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175" y="2221711"/>
            <a:ext cx="843506" cy="832259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5561D0D6-0CB2-4E98-BC7A-459FA60B3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53" y="2193768"/>
            <a:ext cx="895426" cy="835731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89600889-FB54-4450-8CB5-FE56E78CCD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124" y="4703924"/>
            <a:ext cx="1024309" cy="884320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59B6FC67-09B4-4A30-AF50-CEC150AA9F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33" y="4703924"/>
            <a:ext cx="935509" cy="907444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37AB0A07-436C-40ED-A8EE-060846E04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16" y="4678704"/>
            <a:ext cx="1024309" cy="867248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5C85645C-0C4D-4107-A817-2F54C0D118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655" y="4694612"/>
            <a:ext cx="1024309" cy="874077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172844D0-5EA7-42E8-8964-427298ED05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794" y="4678704"/>
            <a:ext cx="1024309" cy="874077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F20B8795-8CE7-40CC-8E58-8F97B9424B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95" y="4703924"/>
            <a:ext cx="964799" cy="85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54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2891659" y="588800"/>
            <a:ext cx="10515240" cy="5518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</a:rPr>
              <a:t>Why an image search? </a:t>
            </a:r>
          </a:p>
          <a:p>
            <a:pPr>
              <a:lnSpc>
                <a:spcPct val="90000"/>
              </a:lnSpc>
            </a:pPr>
            <a:endParaRPr lang="en-US" sz="4400" b="0" strike="noStrike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" name="CustomShape 5"/>
          <p:cNvSpPr/>
          <p:nvPr/>
        </p:nvSpPr>
        <p:spPr>
          <a:xfrm rot="5400000">
            <a:off x="10738222" y="722574"/>
            <a:ext cx="1230190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690738" y="1780780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690738" y="2879794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690738" y="3972148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46590" y="5008649"/>
            <a:ext cx="121345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CAA9CEC-E2F5-4F8B-B469-21CF16812097}"/>
              </a:ext>
            </a:extLst>
          </p:cNvPr>
          <p:cNvSpPr txBox="1"/>
          <p:nvPr/>
        </p:nvSpPr>
        <p:spPr>
          <a:xfrm>
            <a:off x="1092593" y="974789"/>
            <a:ext cx="98353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In 2017, 63% of requests concern images (source: gallica.bnf.fr).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The iconographic search provides a complementary information to the textual content.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Image similarity search starting from query image.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Automatic indexing and classification of image database.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Automatic extraction of iconographic elements in all collections and in all documents type. </a:t>
            </a:r>
          </a:p>
        </p:txBody>
      </p:sp>
    </p:spTree>
    <p:extLst>
      <p:ext uri="{BB962C8B-B14F-4D97-AF65-F5344CB8AC3E}">
        <p14:creationId xmlns:p14="http://schemas.microsoft.com/office/powerpoint/2010/main" val="33561338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84128" y="136522"/>
            <a:ext cx="94883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Query object and relevant images:</a:t>
            </a: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D37828-6856-4166-B8E1-5560C198F363}"/>
              </a:ext>
            </a:extLst>
          </p:cNvPr>
          <p:cNvSpPr txBox="1"/>
          <p:nvPr/>
        </p:nvSpPr>
        <p:spPr>
          <a:xfrm>
            <a:off x="916051" y="1407996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Flower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89C65B6-1546-4FB4-BD30-D98F0F8B322E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13" name="CustomShape 5">
              <a:extLst>
                <a:ext uri="{FF2B5EF4-FFF2-40B4-BE49-F238E27FC236}">
                  <a16:creationId xmlns:a16="http://schemas.microsoft.com/office/drawing/2014/main" id="{D1D6E2AE-AA27-4231-96DB-7B40DDAE0722}"/>
                </a:ext>
              </a:extLst>
            </p:cNvPr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5" name="CustomShape 6">
              <a:extLst>
                <a:ext uri="{FF2B5EF4-FFF2-40B4-BE49-F238E27FC236}">
                  <a16:creationId xmlns:a16="http://schemas.microsoft.com/office/drawing/2014/main" id="{A1A0626A-4159-4397-B0BE-33C04C5F03A6}"/>
                </a:ext>
              </a:extLst>
            </p:cNvPr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17" name="CustomShape 6">
              <a:extLst>
                <a:ext uri="{FF2B5EF4-FFF2-40B4-BE49-F238E27FC236}">
                  <a16:creationId xmlns:a16="http://schemas.microsoft.com/office/drawing/2014/main" id="{588A71CA-0280-49C5-86EF-87E8D62445BA}"/>
                </a:ext>
              </a:extLst>
            </p:cNvPr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" name="CustomShape 6">
              <a:extLst>
                <a:ext uri="{FF2B5EF4-FFF2-40B4-BE49-F238E27FC236}">
                  <a16:creationId xmlns:a16="http://schemas.microsoft.com/office/drawing/2014/main" id="{C1D17BEC-C3F8-4652-8BA0-F52E7F22FAEE}"/>
                </a:ext>
              </a:extLst>
            </p:cNvPr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9" name="CustomShape 6">
              <a:extLst>
                <a:ext uri="{FF2B5EF4-FFF2-40B4-BE49-F238E27FC236}">
                  <a16:creationId xmlns:a16="http://schemas.microsoft.com/office/drawing/2014/main" id="{3C9ECD50-AD08-4139-83A3-D7672B7B4F1C}"/>
                </a:ext>
              </a:extLst>
            </p:cNvPr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4A7537AE-80BB-4ADC-9315-2846695F0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29" y="1869661"/>
            <a:ext cx="742950" cy="1460500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21C14792-2357-4A76-9727-0398243E13C6}"/>
              </a:ext>
            </a:extLst>
          </p:cNvPr>
          <p:cNvCxnSpPr/>
          <p:nvPr/>
        </p:nvCxnSpPr>
        <p:spPr>
          <a:xfrm>
            <a:off x="2064213" y="2609295"/>
            <a:ext cx="1200727" cy="0"/>
          </a:xfrm>
          <a:prstGeom prst="straightConnector1">
            <a:avLst/>
          </a:prstGeom>
          <a:ln w="76200">
            <a:solidFill>
              <a:srgbClr val="849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E9A4F9D2-CBD3-422E-97AE-31B809544C8D}"/>
              </a:ext>
            </a:extLst>
          </p:cNvPr>
          <p:cNvCxnSpPr/>
          <p:nvPr/>
        </p:nvCxnSpPr>
        <p:spPr>
          <a:xfrm>
            <a:off x="2064213" y="4881771"/>
            <a:ext cx="1200727" cy="0"/>
          </a:xfrm>
          <a:prstGeom prst="straightConnector1">
            <a:avLst/>
          </a:prstGeom>
          <a:ln w="76200">
            <a:solidFill>
              <a:srgbClr val="849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1A032DD3-6BDB-4B41-83EB-303E8E28D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319" y="2110865"/>
            <a:ext cx="1024308" cy="95602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246E037-22D7-488D-B4B8-BDEF53070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24" y="2098915"/>
            <a:ext cx="1024308" cy="93212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63AA647-89C7-487E-9AD6-23D8973C2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529" y="2083300"/>
            <a:ext cx="1024308" cy="95602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3AFA0F6-1081-4C78-93DC-61DC79C181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44" y="2147508"/>
            <a:ext cx="1024308" cy="96967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4C39899-02DF-4EBA-BF0F-17AE78C83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34" y="2126230"/>
            <a:ext cx="1024308" cy="925292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9F9A053B-41ED-4FB9-AE9E-23F85D8C29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739" y="2147508"/>
            <a:ext cx="1024308" cy="904805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AEEA0D1B-6F86-44A3-B00F-3EBAD0F989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29" y="4477774"/>
            <a:ext cx="863600" cy="857250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A60E8629-84D4-4404-88EB-10BC33725242}"/>
              </a:ext>
            </a:extLst>
          </p:cNvPr>
          <p:cNvSpPr txBox="1"/>
          <p:nvPr/>
        </p:nvSpPr>
        <p:spPr>
          <a:xfrm>
            <a:off x="1136264" y="5320774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Sun</a:t>
            </a: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C0BE7443-551C-4FF9-A0DF-8C0D73930F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409" y="4230025"/>
            <a:ext cx="1024309" cy="1034552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775008A0-1C23-4A10-8FBE-44D416F54B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081" y="4267776"/>
            <a:ext cx="1024309" cy="1027723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FAFD00DC-7083-4231-8930-3ED26305C5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58" y="4270997"/>
            <a:ext cx="1024309" cy="993580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94F22819-779B-47C8-8868-CB88C0E275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861" y="4267775"/>
            <a:ext cx="1105580" cy="976595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ECA678FF-F15F-4E93-8088-06EBD48B15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553" y="4267776"/>
            <a:ext cx="1129493" cy="1042899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49782D21-10BF-44E1-8B31-2909C5319B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706" y="4299501"/>
            <a:ext cx="1129493" cy="10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1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85D4FBFE-99F1-4216-A86D-A27284B8B28C}"/>
              </a:ext>
            </a:extLst>
          </p:cNvPr>
          <p:cNvSpPr/>
          <p:nvPr/>
        </p:nvSpPr>
        <p:spPr>
          <a:xfrm>
            <a:off x="936171" y="2013228"/>
            <a:ext cx="8920842" cy="3984172"/>
          </a:xfrm>
          <a:prstGeom prst="roundRect">
            <a:avLst/>
          </a:prstGeom>
          <a:solidFill>
            <a:srgbClr val="8497B0">
              <a:alpha val="54902"/>
            </a:srgb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Shape 1"/>
          <p:cNvSpPr txBox="1"/>
          <p:nvPr/>
        </p:nvSpPr>
        <p:spPr>
          <a:xfrm>
            <a:off x="4052712" y="536397"/>
            <a:ext cx="2813957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Precision: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0DD5C7-CF2A-42D0-8D55-CC68CB0A3FBC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3DA5F0-C267-4A0C-8A31-DFF996EB25D2}"/>
              </a:ext>
            </a:extLst>
          </p:cNvPr>
          <p:cNvSpPr txBox="1"/>
          <p:nvPr/>
        </p:nvSpPr>
        <p:spPr>
          <a:xfrm>
            <a:off x="1772080" y="2215084"/>
            <a:ext cx="8084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Number of correct results divided by the number of all returned results.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E1502DA0-39B4-4188-8208-E2F0A4943326}"/>
                  </a:ext>
                </a:extLst>
              </p:cNvPr>
              <p:cNvSpPr txBox="1"/>
              <p:nvPr/>
            </p:nvSpPr>
            <p:spPr>
              <a:xfrm>
                <a:off x="2550951" y="4056787"/>
                <a:ext cx="5523915" cy="5847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𝑟𝑒𝑙𝑒𝑣𝑎𝑛𝑡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𝑑𝑜𝑐𝑢𝑚𝑒𝑛𝑡𝑠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∩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𝑟𝑒𝑡𝑟𝑖𝑒𝑣𝑒𝑑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𝑑𝑜𝑐𝑢𝑚𝑒𝑛𝑡𝑠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𝑟𝑒𝑡𝑟𝑖𝑒𝑣𝑒𝑑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𝑑𝑜𝑐𝑢𝑚𝑒𝑛𝑡𝑠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E1502DA0-39B4-4188-8208-E2F0A49433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0951" y="4056787"/>
                <a:ext cx="5523915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8376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0DD5C7-CF2A-42D0-8D55-CC68CB0A3FBC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13" name="TextShape 1">
            <a:extLst>
              <a:ext uri="{FF2B5EF4-FFF2-40B4-BE49-F238E27FC236}">
                <a16:creationId xmlns:a16="http://schemas.microsoft.com/office/drawing/2014/main" id="{218E3669-4349-4689-8A22-8852B9104748}"/>
              </a:ext>
            </a:extLst>
          </p:cNvPr>
          <p:cNvSpPr txBox="1"/>
          <p:nvPr/>
        </p:nvSpPr>
        <p:spPr>
          <a:xfrm>
            <a:off x="4327072" y="484676"/>
            <a:ext cx="2813957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Recall: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A6CB7802-3EFC-44D7-9325-77C11BD76E71}"/>
              </a:ext>
            </a:extLst>
          </p:cNvPr>
          <p:cNvSpPr/>
          <p:nvPr/>
        </p:nvSpPr>
        <p:spPr>
          <a:xfrm>
            <a:off x="1027811" y="1814935"/>
            <a:ext cx="8855528" cy="3984172"/>
          </a:xfrm>
          <a:prstGeom prst="roundRect">
            <a:avLst/>
          </a:prstGeom>
          <a:solidFill>
            <a:srgbClr val="8497B0">
              <a:alpha val="54902"/>
            </a:srgb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0C9C339-0388-4487-B8E2-07E5870C7A0A}"/>
              </a:ext>
            </a:extLst>
          </p:cNvPr>
          <p:cNvSpPr txBox="1"/>
          <p:nvPr/>
        </p:nvSpPr>
        <p:spPr>
          <a:xfrm>
            <a:off x="2054605" y="2129203"/>
            <a:ext cx="7358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Number of relevant document that are returned.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003687B-E94E-4086-97B8-D515AEDFCCC1}"/>
                  </a:ext>
                </a:extLst>
              </p:cNvPr>
              <p:cNvSpPr txBox="1"/>
              <p:nvPr/>
            </p:nvSpPr>
            <p:spPr>
              <a:xfrm>
                <a:off x="2656700" y="3727586"/>
                <a:ext cx="5597751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𝑟𝑒𝑙𝑒𝑣𝑎𝑛𝑡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𝑑𝑜𝑐𝑢𝑚𝑒𝑛𝑡𝑠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∩ 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𝑟𝑒𝑡𝑟𝑖𝑒𝑣𝑒𝑑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𝑑𝑜𝑐𝑢𝑚𝑒𝑛𝑡𝑠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𝑟𝑒𝑙𝑒𝑣𝑎𝑛𝑡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𝑑𝑜𝑐𝑢𝑚𝑒𝑛𝑡𝑠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003687B-E94E-4086-97B8-D515AEDFC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700" y="3727586"/>
                <a:ext cx="5597751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647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0DD5C7-CF2A-42D0-8D55-CC68CB0A3FBC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13" name="TextShape 1">
            <a:extLst>
              <a:ext uri="{FF2B5EF4-FFF2-40B4-BE49-F238E27FC236}">
                <a16:creationId xmlns:a16="http://schemas.microsoft.com/office/drawing/2014/main" id="{218E3669-4349-4689-8A22-8852B9104748}"/>
              </a:ext>
            </a:extLst>
          </p:cNvPr>
          <p:cNvSpPr txBox="1"/>
          <p:nvPr/>
        </p:nvSpPr>
        <p:spPr>
          <a:xfrm>
            <a:off x="3668486" y="484676"/>
            <a:ext cx="3472543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F1-measure: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A6CB7802-3EFC-44D7-9325-77C11BD76E71}"/>
              </a:ext>
            </a:extLst>
          </p:cNvPr>
          <p:cNvSpPr/>
          <p:nvPr/>
        </p:nvSpPr>
        <p:spPr>
          <a:xfrm>
            <a:off x="1086143" y="1681942"/>
            <a:ext cx="8855528" cy="3984172"/>
          </a:xfrm>
          <a:prstGeom prst="roundRect">
            <a:avLst/>
          </a:prstGeom>
          <a:solidFill>
            <a:srgbClr val="8497B0">
              <a:alpha val="54902"/>
            </a:srgb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0C9C339-0388-4487-B8E2-07E5870C7A0A}"/>
              </a:ext>
            </a:extLst>
          </p:cNvPr>
          <p:cNvSpPr txBox="1"/>
          <p:nvPr/>
        </p:nvSpPr>
        <p:spPr>
          <a:xfrm>
            <a:off x="1543342" y="2267703"/>
            <a:ext cx="8234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Is the average of Precision and Recall when they are close. This is the harmonic mean.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003687B-E94E-4086-97B8-D515AEDFCCC1}"/>
                  </a:ext>
                </a:extLst>
              </p:cNvPr>
              <p:cNvSpPr txBox="1"/>
              <p:nvPr/>
            </p:nvSpPr>
            <p:spPr>
              <a:xfrm>
                <a:off x="2596828" y="3673195"/>
                <a:ext cx="5055829" cy="5725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2∗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𝑝𝑟𝑒𝑐𝑖𝑠𝑖𝑜𝑛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𝑟𝑒𝑐𝑎𝑙𝑙</m:t>
                          </m:r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𝑝𝑟𝑒𝑐𝑖𝑠𝑖𝑜𝑛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𝑟𝑒𝑐𝑎𝑙𝑙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003687B-E94E-4086-97B8-D515AEDFC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828" y="3673195"/>
                <a:ext cx="5055829" cy="5725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9397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0DD5C7-CF2A-42D0-8D55-CC68CB0A3FBC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13" name="TextShape 1">
            <a:extLst>
              <a:ext uri="{FF2B5EF4-FFF2-40B4-BE49-F238E27FC236}">
                <a16:creationId xmlns:a16="http://schemas.microsoft.com/office/drawing/2014/main" id="{218E3669-4349-4689-8A22-8852B9104748}"/>
              </a:ext>
            </a:extLst>
          </p:cNvPr>
          <p:cNvSpPr txBox="1"/>
          <p:nvPr/>
        </p:nvSpPr>
        <p:spPr>
          <a:xfrm>
            <a:off x="881743" y="686062"/>
            <a:ext cx="9421586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Evaluation: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3770EA3-9981-41BC-8499-41C3C5FFF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64" y="3628495"/>
            <a:ext cx="4844530" cy="30068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99671AA-1108-455A-BBF2-E3F74B894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8" y="2400301"/>
            <a:ext cx="4746453" cy="300680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5277BB8-8B07-4645-BD44-E31A8DEB3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95" y="520742"/>
            <a:ext cx="4686400" cy="292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83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0DD5C7-CF2A-42D0-8D55-CC68CB0A3FBC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13" name="TextShape 1">
            <a:extLst>
              <a:ext uri="{FF2B5EF4-FFF2-40B4-BE49-F238E27FC236}">
                <a16:creationId xmlns:a16="http://schemas.microsoft.com/office/drawing/2014/main" id="{218E3669-4349-4689-8A22-8852B9104748}"/>
              </a:ext>
            </a:extLst>
          </p:cNvPr>
          <p:cNvSpPr txBox="1"/>
          <p:nvPr/>
        </p:nvSpPr>
        <p:spPr>
          <a:xfrm>
            <a:off x="785881" y="223725"/>
            <a:ext cx="9421586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 under transformation: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FC13B0-B15F-4713-BAE7-FC5E22059BB6}"/>
              </a:ext>
            </a:extLst>
          </p:cNvPr>
          <p:cNvSpPr txBox="1"/>
          <p:nvPr/>
        </p:nvSpPr>
        <p:spPr>
          <a:xfrm>
            <a:off x="1419638" y="1453909"/>
            <a:ext cx="998648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Change of illumination </a:t>
            </a:r>
            <a:r>
              <a:rPr lang="en-GB" sz="2400" dirty="0">
                <a:sym typeface="Wingdings" panose="05000000000000000000" pitchFamily="2" charset="2"/>
              </a:rPr>
              <a:t> gamma = 1.9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4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ym typeface="Wingdings" panose="05000000000000000000" pitchFamily="2" charset="2"/>
              </a:rPr>
              <a:t>Rotation  25</a:t>
            </a:r>
            <a:r>
              <a:rPr lang="de-DE" sz="2400" dirty="0">
                <a:sym typeface="Wingdings" panose="05000000000000000000" pitchFamily="2" charset="2"/>
              </a:rPr>
              <a:t>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ym typeface="Wingdings" panose="05000000000000000000" pitchFamily="2" charset="2"/>
            </a:endParaRPr>
          </a:p>
          <a:p>
            <a:endParaRPr lang="de-DE" sz="2400" dirty="0">
              <a:sym typeface="Wingdings" panose="05000000000000000000" pitchFamily="2" charset="2"/>
            </a:endParaRPr>
          </a:p>
          <a:p>
            <a:endParaRPr lang="de-DE" sz="24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anose="05000000000000000000" pitchFamily="2" charset="2"/>
              </a:rPr>
              <a:t>Scale  of 100px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lvl="1"/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3A220B7E-194A-4849-9102-E6DEB24C08C3}"/>
              </a:ext>
            </a:extLst>
          </p:cNvPr>
          <p:cNvGrpSpPr/>
          <p:nvPr/>
        </p:nvGrpSpPr>
        <p:grpSpPr>
          <a:xfrm>
            <a:off x="5260895" y="2011500"/>
            <a:ext cx="4250505" cy="1037964"/>
            <a:chOff x="2712163" y="2275656"/>
            <a:chExt cx="4250505" cy="103796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4101227-E546-458C-B13C-B515828DE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168" y="2275656"/>
              <a:ext cx="952500" cy="971550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26C5F41-9F01-4DAC-9A6C-5279DF031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163" y="2342069"/>
              <a:ext cx="952501" cy="971551"/>
            </a:xfrm>
            <a:prstGeom prst="rect">
              <a:avLst/>
            </a:prstGeom>
          </p:spPr>
        </p:pic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274E7CF1-6FCD-42E1-864A-8B9EEF3AE70A}"/>
                </a:ext>
              </a:extLst>
            </p:cNvPr>
            <p:cNvCxnSpPr/>
            <p:nvPr/>
          </p:nvCxnSpPr>
          <p:spPr>
            <a:xfrm>
              <a:off x="3904180" y="2827844"/>
              <a:ext cx="1900719" cy="0"/>
            </a:xfrm>
            <a:prstGeom prst="straightConnector1">
              <a:avLst/>
            </a:prstGeom>
            <a:ln w="7620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magine 17">
            <a:extLst>
              <a:ext uri="{FF2B5EF4-FFF2-40B4-BE49-F238E27FC236}">
                <a16:creationId xmlns:a16="http://schemas.microsoft.com/office/drawing/2014/main" id="{6F9EE8E7-FFBC-43CE-AA89-E25B4A7198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900" y="3590889"/>
            <a:ext cx="964301" cy="97155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8454CD9-DD25-4803-9CBD-241EA59FC8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038" y="3696296"/>
            <a:ext cx="952501" cy="971551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686C9FE5-CED3-4088-BF09-E80EF047BD25}"/>
              </a:ext>
            </a:extLst>
          </p:cNvPr>
          <p:cNvCxnSpPr/>
          <p:nvPr/>
        </p:nvCxnSpPr>
        <p:spPr>
          <a:xfrm>
            <a:off x="6452055" y="4182071"/>
            <a:ext cx="1900719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>
            <a:extLst>
              <a:ext uri="{FF2B5EF4-FFF2-40B4-BE49-F238E27FC236}">
                <a16:creationId xmlns:a16="http://schemas.microsoft.com/office/drawing/2014/main" id="{5F846104-5DA9-49E3-988B-A4AE04A5E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038" y="5384802"/>
            <a:ext cx="952501" cy="971551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6112EF73-6B86-4F88-9675-27E5179ED0D1}"/>
              </a:ext>
            </a:extLst>
          </p:cNvPr>
          <p:cNvCxnSpPr/>
          <p:nvPr/>
        </p:nvCxnSpPr>
        <p:spPr>
          <a:xfrm>
            <a:off x="6452055" y="5838531"/>
            <a:ext cx="1900719" cy="0"/>
          </a:xfrm>
          <a:prstGeom prst="straightConnector1">
            <a:avLst/>
          </a:prstGeom>
          <a:ln w="762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magine 25">
            <a:extLst>
              <a:ext uri="{FF2B5EF4-FFF2-40B4-BE49-F238E27FC236}">
                <a16:creationId xmlns:a16="http://schemas.microsoft.com/office/drawing/2014/main" id="{22D4091B-647E-41E5-90CD-DD00F36FD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319" y="5486167"/>
            <a:ext cx="567661" cy="5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248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id="{30384220-DF7A-49C4-B88C-639C16229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339" y="3385701"/>
            <a:ext cx="5145823" cy="318180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B53BCBD-24FC-4508-9000-1AE2D962B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05" y="231543"/>
            <a:ext cx="5233634" cy="3165799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0DD5C7-CF2A-42D0-8D55-CC68CB0A3FBC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D5EC7729-C0DD-495A-A473-AF76B3C1BF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32" y="255190"/>
            <a:ext cx="4931987" cy="307419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B4B0F15-728A-464F-A780-5FEDCA2C08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8" y="3294618"/>
            <a:ext cx="5356225" cy="337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02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0DD5C7-CF2A-42D0-8D55-CC68CB0A3FBC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13" name="TextShape 1">
            <a:extLst>
              <a:ext uri="{FF2B5EF4-FFF2-40B4-BE49-F238E27FC236}">
                <a16:creationId xmlns:a16="http://schemas.microsoft.com/office/drawing/2014/main" id="{218E3669-4349-4689-8A22-8852B9104748}"/>
              </a:ext>
            </a:extLst>
          </p:cNvPr>
          <p:cNvSpPr txBox="1"/>
          <p:nvPr/>
        </p:nvSpPr>
        <p:spPr>
          <a:xfrm>
            <a:off x="881743" y="686062"/>
            <a:ext cx="9421586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Sift-Brisk: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564C648-AB62-4DD6-825F-62E709325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77" y="341091"/>
            <a:ext cx="4960035" cy="308790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C1B70C5-A103-45EB-A082-B0C86FA2B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9" y="311042"/>
            <a:ext cx="4746453" cy="300680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BB77157-EB24-48B4-9C2A-D519AF21C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9" y="3429000"/>
            <a:ext cx="5189306" cy="326921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F4EA643-99BE-4CDA-94FC-7220A5416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577" y="3429000"/>
            <a:ext cx="5159557" cy="323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398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0DD5C7-CF2A-42D0-8D55-CC68CB0A3FBC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13" name="TextShape 1">
            <a:extLst>
              <a:ext uri="{FF2B5EF4-FFF2-40B4-BE49-F238E27FC236}">
                <a16:creationId xmlns:a16="http://schemas.microsoft.com/office/drawing/2014/main" id="{218E3669-4349-4689-8A22-8852B9104748}"/>
              </a:ext>
            </a:extLst>
          </p:cNvPr>
          <p:cNvSpPr txBox="1"/>
          <p:nvPr/>
        </p:nvSpPr>
        <p:spPr>
          <a:xfrm>
            <a:off x="881743" y="686062"/>
            <a:ext cx="9421586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Fast-Brisk: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A8E11B8-69D1-4339-B4D9-5A3A88B7E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60" y="362605"/>
            <a:ext cx="5304501" cy="321316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CEF1FBC-4644-49BF-80A1-E444D1BF1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06" y="568973"/>
            <a:ext cx="4844530" cy="300680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1E099A0-5CEF-41DD-ADC5-48172DE97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77" y="3481362"/>
            <a:ext cx="5399075" cy="338989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5AEFB9F-BD70-4042-82F9-0DA1325C7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07" y="3549260"/>
            <a:ext cx="5118354" cy="322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47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56143" y="251563"/>
            <a:ext cx="10491821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0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Example of retrieved images for fast-brisk</a:t>
            </a: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9D37828-6856-4166-B8E1-5560C198F363}"/>
              </a:ext>
            </a:extLst>
          </p:cNvPr>
          <p:cNvSpPr txBox="1"/>
          <p:nvPr/>
        </p:nvSpPr>
        <p:spPr>
          <a:xfrm>
            <a:off x="823026" y="1804253"/>
            <a:ext cx="1148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Flower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89C65B6-1546-4FB4-BD30-D98F0F8B322E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13" name="CustomShape 5">
              <a:extLst>
                <a:ext uri="{FF2B5EF4-FFF2-40B4-BE49-F238E27FC236}">
                  <a16:creationId xmlns:a16="http://schemas.microsoft.com/office/drawing/2014/main" id="{D1D6E2AE-AA27-4231-96DB-7B40DDAE0722}"/>
                </a:ext>
              </a:extLst>
            </p:cNvPr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5" name="CustomShape 6">
              <a:extLst>
                <a:ext uri="{FF2B5EF4-FFF2-40B4-BE49-F238E27FC236}">
                  <a16:creationId xmlns:a16="http://schemas.microsoft.com/office/drawing/2014/main" id="{A1A0626A-4159-4397-B0BE-33C04C5F03A6}"/>
                </a:ext>
              </a:extLst>
            </p:cNvPr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17" name="CustomShape 6">
              <a:extLst>
                <a:ext uri="{FF2B5EF4-FFF2-40B4-BE49-F238E27FC236}">
                  <a16:creationId xmlns:a16="http://schemas.microsoft.com/office/drawing/2014/main" id="{588A71CA-0280-49C5-86EF-87E8D62445BA}"/>
                </a:ext>
              </a:extLst>
            </p:cNvPr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8" name="CustomShape 6">
              <a:extLst>
                <a:ext uri="{FF2B5EF4-FFF2-40B4-BE49-F238E27FC236}">
                  <a16:creationId xmlns:a16="http://schemas.microsoft.com/office/drawing/2014/main" id="{C1D17BEC-C3F8-4652-8BA0-F52E7F22FAEE}"/>
                </a:ext>
              </a:extLst>
            </p:cNvPr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19" name="CustomShape 6">
              <a:extLst>
                <a:ext uri="{FF2B5EF4-FFF2-40B4-BE49-F238E27FC236}">
                  <a16:creationId xmlns:a16="http://schemas.microsoft.com/office/drawing/2014/main" id="{3C9ECD50-AD08-4139-83A3-D7672B7B4F1C}"/>
                </a:ext>
              </a:extLst>
            </p:cNvPr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pic>
        <p:nvPicPr>
          <p:cNvPr id="11" name="Immagine 10">
            <a:extLst>
              <a:ext uri="{FF2B5EF4-FFF2-40B4-BE49-F238E27FC236}">
                <a16:creationId xmlns:a16="http://schemas.microsoft.com/office/drawing/2014/main" id="{4A7537AE-80BB-4ADC-9315-2846695F0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04" y="2265918"/>
            <a:ext cx="742950" cy="1460500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21C14792-2357-4A76-9727-0398243E13C6}"/>
              </a:ext>
            </a:extLst>
          </p:cNvPr>
          <p:cNvCxnSpPr/>
          <p:nvPr/>
        </p:nvCxnSpPr>
        <p:spPr>
          <a:xfrm>
            <a:off x="1971188" y="3005552"/>
            <a:ext cx="1200727" cy="0"/>
          </a:xfrm>
          <a:prstGeom prst="straightConnector1">
            <a:avLst/>
          </a:prstGeom>
          <a:ln w="76200">
            <a:solidFill>
              <a:srgbClr val="849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E9A4F9D2-CBD3-422E-97AE-31B809544C8D}"/>
              </a:ext>
            </a:extLst>
          </p:cNvPr>
          <p:cNvCxnSpPr/>
          <p:nvPr/>
        </p:nvCxnSpPr>
        <p:spPr>
          <a:xfrm>
            <a:off x="1592497" y="5213117"/>
            <a:ext cx="1200727" cy="0"/>
          </a:xfrm>
          <a:prstGeom prst="straightConnector1">
            <a:avLst/>
          </a:prstGeom>
          <a:ln w="76200">
            <a:solidFill>
              <a:srgbClr val="849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C3AFA0F6-1081-4C78-93DC-61DC79C18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71" y="2223699"/>
            <a:ext cx="1317808" cy="1247525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A60E8629-84D4-4404-88EB-10BC33725242}"/>
              </a:ext>
            </a:extLst>
          </p:cNvPr>
          <p:cNvSpPr txBox="1"/>
          <p:nvPr/>
        </p:nvSpPr>
        <p:spPr>
          <a:xfrm>
            <a:off x="756143" y="4843565"/>
            <a:ext cx="92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[…]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C5D9EA-EB2A-4C85-8604-F7A75E20A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61" y="2005660"/>
            <a:ext cx="1024308" cy="149207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3815CBF-9F56-4190-BDE8-901EEB9D0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25" y="1961000"/>
            <a:ext cx="891722" cy="153673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220F2CB-AF94-4110-A99A-3ABE011D9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64" y="2124651"/>
            <a:ext cx="1200948" cy="137308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15519549-D647-47CE-B8C5-CE9E384EAE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272" y="1795271"/>
            <a:ext cx="1080394" cy="1822264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770F6E5-9EA7-4615-9F52-E481C1C7C328}"/>
              </a:ext>
            </a:extLst>
          </p:cNvPr>
          <p:cNvSpPr txBox="1"/>
          <p:nvPr/>
        </p:nvSpPr>
        <p:spPr>
          <a:xfrm>
            <a:off x="3504826" y="3617535"/>
            <a:ext cx="87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1.09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F0F9E4C-EBF8-46A6-AFDD-29FAC9E7FDAF}"/>
              </a:ext>
            </a:extLst>
          </p:cNvPr>
          <p:cNvSpPr txBox="1"/>
          <p:nvPr/>
        </p:nvSpPr>
        <p:spPr>
          <a:xfrm>
            <a:off x="5083623" y="3617535"/>
            <a:ext cx="87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1.23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B7ED780-E74C-4E67-854C-C9A609AC175E}"/>
              </a:ext>
            </a:extLst>
          </p:cNvPr>
          <p:cNvSpPr txBox="1"/>
          <p:nvPr/>
        </p:nvSpPr>
        <p:spPr>
          <a:xfrm>
            <a:off x="6440713" y="3619844"/>
            <a:ext cx="9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1.252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16640D7-1706-4EBB-A99C-0D5665B459E3}"/>
              </a:ext>
            </a:extLst>
          </p:cNvPr>
          <p:cNvSpPr txBox="1"/>
          <p:nvPr/>
        </p:nvSpPr>
        <p:spPr>
          <a:xfrm>
            <a:off x="7863953" y="3594424"/>
            <a:ext cx="999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1.253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2F5DD07F-CFF5-43D4-810B-0E2C67C047BC}"/>
              </a:ext>
            </a:extLst>
          </p:cNvPr>
          <p:cNvSpPr txBox="1"/>
          <p:nvPr/>
        </p:nvSpPr>
        <p:spPr>
          <a:xfrm>
            <a:off x="9239918" y="3613331"/>
            <a:ext cx="1141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1.2539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19B458AF-0D46-474A-9B34-75C7DD4F40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74" y="4318165"/>
            <a:ext cx="1317808" cy="1190420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8F09F247-8FCE-4596-82DF-30D864AB0707}"/>
              </a:ext>
            </a:extLst>
          </p:cNvPr>
          <p:cNvSpPr txBox="1"/>
          <p:nvPr/>
        </p:nvSpPr>
        <p:spPr>
          <a:xfrm>
            <a:off x="3504826" y="5585576"/>
            <a:ext cx="1024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1.26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852E7450-40D7-44F3-8B66-92C44659B919}"/>
              </a:ext>
            </a:extLst>
          </p:cNvPr>
          <p:cNvSpPr txBox="1"/>
          <p:nvPr/>
        </p:nvSpPr>
        <p:spPr>
          <a:xfrm>
            <a:off x="5126532" y="4682542"/>
            <a:ext cx="92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[…]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B71B58F6-5E9B-45E5-A697-95F05A0625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861" y="4323119"/>
            <a:ext cx="1186093" cy="1186093"/>
          </a:xfrm>
          <a:prstGeom prst="rect">
            <a:avLst/>
          </a:prstGeom>
        </p:spPr>
      </p:pic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6986FDD-6C9C-4875-8975-BED7A10ADFB2}"/>
              </a:ext>
            </a:extLst>
          </p:cNvPr>
          <p:cNvSpPr txBox="1"/>
          <p:nvPr/>
        </p:nvSpPr>
        <p:spPr>
          <a:xfrm>
            <a:off x="6452510" y="5521260"/>
            <a:ext cx="1024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1.28</a:t>
            </a: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681242A5-3901-4D15-B468-28717FBFB8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12" y="4309512"/>
            <a:ext cx="1186093" cy="1118881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40C018A3-88C8-447D-84B9-8FBDDAD9871A}"/>
              </a:ext>
            </a:extLst>
          </p:cNvPr>
          <p:cNvSpPr txBox="1"/>
          <p:nvPr/>
        </p:nvSpPr>
        <p:spPr>
          <a:xfrm>
            <a:off x="9102597" y="5521260"/>
            <a:ext cx="1024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1.29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21342503-6D3F-407E-B510-54FE8A6971BD}"/>
              </a:ext>
            </a:extLst>
          </p:cNvPr>
          <p:cNvSpPr txBox="1"/>
          <p:nvPr/>
        </p:nvSpPr>
        <p:spPr>
          <a:xfrm>
            <a:off x="7898844" y="4683354"/>
            <a:ext cx="92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[…]</a:t>
            </a:r>
          </a:p>
        </p:txBody>
      </p:sp>
    </p:spTree>
    <p:extLst>
      <p:ext uri="{BB962C8B-B14F-4D97-AF65-F5344CB8AC3E}">
        <p14:creationId xmlns:p14="http://schemas.microsoft.com/office/powerpoint/2010/main" val="2323802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900934" y="914663"/>
            <a:ext cx="10515240" cy="5518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Emblem</a:t>
            </a:r>
            <a:r>
              <a:rPr lang="en-US" sz="4400" spc="-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endParaRPr lang="en-US" sz="4400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  <a:p>
            <a:pPr>
              <a:lnSpc>
                <a:spcPct val="90000"/>
              </a:lnSpc>
            </a:pPr>
            <a:endParaRPr lang="en-US" sz="4400" b="0" strike="noStrike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" name="CustomShape 5"/>
          <p:cNvSpPr/>
          <p:nvPr/>
        </p:nvSpPr>
        <p:spPr>
          <a:xfrm rot="5400000">
            <a:off x="10738222" y="722574"/>
            <a:ext cx="1230190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690738" y="1780780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690738" y="2879794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690738" y="3972148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46590" y="5008649"/>
            <a:ext cx="121345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E5F3C1E-C08B-4ABF-AF7C-6ECA8EE2E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78" y="1466501"/>
            <a:ext cx="2952469" cy="442434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01CC2D4-4F4F-4297-A893-F0AAA133FACE}"/>
              </a:ext>
            </a:extLst>
          </p:cNvPr>
          <p:cNvSpPr/>
          <p:nvPr/>
        </p:nvSpPr>
        <p:spPr>
          <a:xfrm>
            <a:off x="2408322" y="2099511"/>
            <a:ext cx="1760622" cy="42712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5C49C42-A83C-4714-8DFD-0C0BAA654FB5}"/>
              </a:ext>
            </a:extLst>
          </p:cNvPr>
          <p:cNvSpPr/>
          <p:nvPr/>
        </p:nvSpPr>
        <p:spPr>
          <a:xfrm>
            <a:off x="2408321" y="2586789"/>
            <a:ext cx="1760622" cy="161223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6395DE3-21C8-400C-9F12-21F4F4B29EAD}"/>
              </a:ext>
            </a:extLst>
          </p:cNvPr>
          <p:cNvSpPr/>
          <p:nvPr/>
        </p:nvSpPr>
        <p:spPr>
          <a:xfrm>
            <a:off x="2408321" y="4199021"/>
            <a:ext cx="1760622" cy="947861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7508194-8EA2-44DC-A4C5-1F87043A7C5C}"/>
              </a:ext>
            </a:extLst>
          </p:cNvPr>
          <p:cNvCxnSpPr>
            <a:cxnSpLocks/>
          </p:cNvCxnSpPr>
          <p:nvPr/>
        </p:nvCxnSpPr>
        <p:spPr>
          <a:xfrm>
            <a:off x="4168943" y="2261937"/>
            <a:ext cx="212958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83EDDC3E-4374-44C0-980C-997D95B691EA}"/>
              </a:ext>
            </a:extLst>
          </p:cNvPr>
          <p:cNvCxnSpPr>
            <a:cxnSpLocks/>
          </p:cNvCxnSpPr>
          <p:nvPr/>
        </p:nvCxnSpPr>
        <p:spPr>
          <a:xfrm>
            <a:off x="4168943" y="3256548"/>
            <a:ext cx="2129589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1F1F3DD-565C-4CA2-A50C-8145FF46BADF}"/>
              </a:ext>
            </a:extLst>
          </p:cNvPr>
          <p:cNvCxnSpPr>
            <a:cxnSpLocks/>
          </p:cNvCxnSpPr>
          <p:nvPr/>
        </p:nvCxnSpPr>
        <p:spPr>
          <a:xfrm>
            <a:off x="4213059" y="4700337"/>
            <a:ext cx="2129589" cy="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F3D7DAE-7A59-4AFB-B686-817A618EE763}"/>
              </a:ext>
            </a:extLst>
          </p:cNvPr>
          <p:cNvSpPr txBox="1"/>
          <p:nvPr/>
        </p:nvSpPr>
        <p:spPr>
          <a:xfrm>
            <a:off x="6488385" y="2077271"/>
            <a:ext cx="416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Motto</a:t>
            </a:r>
            <a:r>
              <a:rPr lang="it-IT" dirty="0"/>
              <a:t> (latin) or </a:t>
            </a:r>
            <a:r>
              <a:rPr lang="it-IT" i="1" dirty="0" err="1"/>
              <a:t>Inscriptio</a:t>
            </a:r>
            <a:r>
              <a:rPr lang="it-IT" dirty="0"/>
              <a:t> (</a:t>
            </a:r>
            <a:r>
              <a:rPr lang="it-IT" dirty="0" err="1"/>
              <a:t>vernacular</a:t>
            </a:r>
            <a:r>
              <a:rPr lang="it-IT" dirty="0"/>
              <a:t>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C5549C5-B8AA-464B-B62D-BA2B2E0FDE70}"/>
              </a:ext>
            </a:extLst>
          </p:cNvPr>
          <p:cNvSpPr txBox="1"/>
          <p:nvPr/>
        </p:nvSpPr>
        <p:spPr>
          <a:xfrm>
            <a:off x="6412185" y="3022616"/>
            <a:ext cx="416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Pictura</a:t>
            </a:r>
            <a:r>
              <a:rPr lang="en-GB" dirty="0"/>
              <a:t> (enigmatic picture)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1F7404D-8C14-455A-B256-6C6C7C420D73}"/>
              </a:ext>
            </a:extLst>
          </p:cNvPr>
          <p:cNvSpPr txBox="1"/>
          <p:nvPr/>
        </p:nvSpPr>
        <p:spPr>
          <a:xfrm>
            <a:off x="6386764" y="4471268"/>
            <a:ext cx="416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/>
              <a:t>Subscriptio</a:t>
            </a:r>
            <a:r>
              <a:rPr lang="it-IT" dirty="0"/>
              <a:t> (</a:t>
            </a:r>
            <a:r>
              <a:rPr lang="it-IT" dirty="0" err="1"/>
              <a:t>epigram</a:t>
            </a:r>
            <a:r>
              <a:rPr lang="it-IT" dirty="0"/>
              <a:t>- </a:t>
            </a:r>
            <a:r>
              <a:rPr lang="it-IT" dirty="0" err="1"/>
              <a:t>vernacular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2624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0DD5C7-CF2A-42D0-8D55-CC68CB0A3FBC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13" name="TextShape 1">
            <a:extLst>
              <a:ext uri="{FF2B5EF4-FFF2-40B4-BE49-F238E27FC236}">
                <a16:creationId xmlns:a16="http://schemas.microsoft.com/office/drawing/2014/main" id="{218E3669-4349-4689-8A22-8852B9104748}"/>
              </a:ext>
            </a:extLst>
          </p:cNvPr>
          <p:cNvSpPr txBox="1"/>
          <p:nvPr/>
        </p:nvSpPr>
        <p:spPr>
          <a:xfrm>
            <a:off x="843468" y="250572"/>
            <a:ext cx="9421586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Detected visual words: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D03527B-15D2-4367-B4BD-579A2D678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7319" r="27652" b="6135"/>
          <a:stretch/>
        </p:blipFill>
        <p:spPr>
          <a:xfrm>
            <a:off x="4423973" y="1197180"/>
            <a:ext cx="6195516" cy="514574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3A3BD5D-4AB4-46EB-B8C9-092DC2BE4B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6743" r="37121" b="8275"/>
          <a:stretch/>
        </p:blipFill>
        <p:spPr>
          <a:xfrm>
            <a:off x="1346537" y="1336270"/>
            <a:ext cx="2789382" cy="486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06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0723058F-9193-44EB-8E03-7250C0E79D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6435" r="8875"/>
          <a:stretch/>
        </p:blipFill>
        <p:spPr>
          <a:xfrm>
            <a:off x="3280016" y="249447"/>
            <a:ext cx="6702185" cy="329247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0DD5C7-CF2A-42D0-8D55-CC68CB0A3FBC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41</a:t>
            </a:fld>
            <a:endParaRPr lang="de-DE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E0E0E8C3-D193-4047-BAE5-5A0B2280BA1A}"/>
              </a:ext>
            </a:extLst>
          </p:cNvPr>
          <p:cNvGrpSpPr/>
          <p:nvPr/>
        </p:nvGrpSpPr>
        <p:grpSpPr>
          <a:xfrm>
            <a:off x="326528" y="1400535"/>
            <a:ext cx="2376952" cy="827815"/>
            <a:chOff x="326528" y="1400535"/>
            <a:chExt cx="2376952" cy="827815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A14B5B04-7FC2-4C86-A9AC-3CF6D73C7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28" y="1400535"/>
              <a:ext cx="454736" cy="827815"/>
            </a:xfrm>
            <a:prstGeom prst="rect">
              <a:avLst/>
            </a:prstGeom>
          </p:spPr>
        </p:pic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72A88720-D247-4AD1-AA15-914C4E897DD3}"/>
                </a:ext>
              </a:extLst>
            </p:cNvPr>
            <p:cNvCxnSpPr>
              <a:cxnSpLocks/>
            </p:cNvCxnSpPr>
            <p:nvPr/>
          </p:nvCxnSpPr>
          <p:spPr>
            <a:xfrm>
              <a:off x="964011" y="1804831"/>
              <a:ext cx="734927" cy="0"/>
            </a:xfrm>
            <a:prstGeom prst="straightConnector1">
              <a:avLst/>
            </a:prstGeom>
            <a:ln w="76200">
              <a:solidFill>
                <a:srgbClr val="8497B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40320DAB-2349-4640-A92F-CB4CF4FEC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6891" y="1481882"/>
              <a:ext cx="806589" cy="707100"/>
            </a:xfrm>
            <a:prstGeom prst="rect">
              <a:avLst/>
            </a:prstGeom>
          </p:spPr>
        </p:pic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85FB23D2-42A6-4741-84F9-DEDF90FB867D}"/>
              </a:ext>
            </a:extLst>
          </p:cNvPr>
          <p:cNvGrpSpPr/>
          <p:nvPr/>
        </p:nvGrpSpPr>
        <p:grpSpPr>
          <a:xfrm>
            <a:off x="486736" y="4496641"/>
            <a:ext cx="2268092" cy="960824"/>
            <a:chOff x="326528" y="4684538"/>
            <a:chExt cx="2268092" cy="960824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B2B6B74B-543F-4556-81B2-2BAF92680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528" y="4767189"/>
              <a:ext cx="454736" cy="827815"/>
            </a:xfrm>
            <a:prstGeom prst="rect">
              <a:avLst/>
            </a:prstGeom>
          </p:spPr>
        </p:pic>
        <p:cxnSp>
          <p:nvCxnSpPr>
            <p:cNvPr id="23" name="Connettore 2 22">
              <a:extLst>
                <a:ext uri="{FF2B5EF4-FFF2-40B4-BE49-F238E27FC236}">
                  <a16:creationId xmlns:a16="http://schemas.microsoft.com/office/drawing/2014/main" id="{36810E3F-E275-44AC-BD9C-55C9DA99D8FA}"/>
                </a:ext>
              </a:extLst>
            </p:cNvPr>
            <p:cNvCxnSpPr/>
            <p:nvPr/>
          </p:nvCxnSpPr>
          <p:spPr>
            <a:xfrm>
              <a:off x="964011" y="5171485"/>
              <a:ext cx="734927" cy="0"/>
            </a:xfrm>
            <a:prstGeom prst="straightConnector1">
              <a:avLst/>
            </a:prstGeom>
            <a:ln w="76200">
              <a:solidFill>
                <a:srgbClr val="8497B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EBE15EAC-25C3-433A-8DF5-3DFD96FF5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5015" y="4684538"/>
              <a:ext cx="659605" cy="960824"/>
            </a:xfrm>
            <a:prstGeom prst="rect">
              <a:avLst/>
            </a:prstGeom>
          </p:spPr>
        </p:pic>
      </p:grpSp>
      <p:pic>
        <p:nvPicPr>
          <p:cNvPr id="30" name="Immagine 29">
            <a:extLst>
              <a:ext uri="{FF2B5EF4-FFF2-40B4-BE49-F238E27FC236}">
                <a16:creationId xmlns:a16="http://schemas.microsoft.com/office/drawing/2014/main" id="{FD7D27EC-DCF7-4678-AB03-0FB016188A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4" t="9034" r="7340" b="6129"/>
          <a:stretch/>
        </p:blipFill>
        <p:spPr>
          <a:xfrm>
            <a:off x="3561172" y="3465264"/>
            <a:ext cx="6313439" cy="3204994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701ADD4-4AF9-4859-A060-179CFC6C295C}"/>
              </a:ext>
            </a:extLst>
          </p:cNvPr>
          <p:cNvSpPr txBox="1"/>
          <p:nvPr/>
        </p:nvSpPr>
        <p:spPr>
          <a:xfrm>
            <a:off x="1896891" y="2275656"/>
            <a:ext cx="87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1.09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47A5AFB-9467-4C82-B715-9487E1A421B2}"/>
              </a:ext>
            </a:extLst>
          </p:cNvPr>
          <p:cNvSpPr txBox="1"/>
          <p:nvPr/>
        </p:nvSpPr>
        <p:spPr>
          <a:xfrm>
            <a:off x="1987976" y="5559379"/>
            <a:ext cx="87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1.23</a:t>
            </a:r>
          </a:p>
        </p:txBody>
      </p:sp>
    </p:spTree>
    <p:extLst>
      <p:ext uri="{BB962C8B-B14F-4D97-AF65-F5344CB8AC3E}">
        <p14:creationId xmlns:p14="http://schemas.microsoft.com/office/powerpoint/2010/main" val="1539545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13" name="TextShape 1">
            <a:extLst>
              <a:ext uri="{FF2B5EF4-FFF2-40B4-BE49-F238E27FC236}">
                <a16:creationId xmlns:a16="http://schemas.microsoft.com/office/drawing/2014/main" id="{218E3669-4349-4689-8A22-8852B9104748}"/>
              </a:ext>
            </a:extLst>
          </p:cNvPr>
          <p:cNvSpPr txBox="1"/>
          <p:nvPr/>
        </p:nvSpPr>
        <p:spPr>
          <a:xfrm>
            <a:off x="817088" y="136522"/>
            <a:ext cx="9421586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Conclusions:</a:t>
            </a:r>
          </a:p>
        </p:txBody>
      </p:sp>
      <p:sp>
        <p:nvSpPr>
          <p:cNvPr id="14" name="CustomShape 5">
            <a:extLst>
              <a:ext uri="{FF2B5EF4-FFF2-40B4-BE49-F238E27FC236}">
                <a16:creationId xmlns:a16="http://schemas.microsoft.com/office/drawing/2014/main" id="{5A148F94-BD57-4A83-954A-10D799C48BBF}"/>
              </a:ext>
            </a:extLst>
          </p:cNvPr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 err="1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DCA60553-7685-4A7C-A0F2-06AA48B0BBB0}"/>
              </a:ext>
            </a:extLst>
          </p:cNvPr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</a:t>
            </a:r>
            <a:r>
              <a:rPr lang="en-US" sz="1400" b="1" strike="noStrike" spc="-1" dirty="0" err="1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Qustion</a:t>
            </a:r>
            <a:endParaRPr lang="en-US" sz="14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AC25CC3B-B65E-49B9-9033-875BA790B078}"/>
              </a:ext>
            </a:extLst>
          </p:cNvPr>
          <p:cNvSpPr/>
          <p:nvPr/>
        </p:nvSpPr>
        <p:spPr>
          <a:xfrm rot="5400000">
            <a:off x="10691173" y="5064067"/>
            <a:ext cx="132429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D52F2B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</a:t>
            </a:r>
            <a:r>
              <a:rPr lang="en-US" sz="12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48C17B-AA48-4787-B212-FDD7C797E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33" y="932083"/>
            <a:ext cx="2896367" cy="17054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0AFA338-7805-4320-986B-CA415AD1F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411" y="2876371"/>
            <a:ext cx="2994314" cy="163424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6B2CF52-4A22-47AF-ACB2-5F2A67931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004" y="4665262"/>
            <a:ext cx="2994314" cy="176280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A22E400-AEDA-435B-A78D-821897DA5A16}"/>
              </a:ext>
            </a:extLst>
          </p:cNvPr>
          <p:cNvSpPr txBox="1"/>
          <p:nvPr/>
        </p:nvSpPr>
        <p:spPr>
          <a:xfrm>
            <a:off x="912668" y="1774254"/>
            <a:ext cx="2597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ym typeface="Wingdings" panose="05000000000000000000" pitchFamily="2" charset="2"/>
              </a:rPr>
              <a:t>SEGMENTATION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8D196FC-04E3-48B5-85BA-750200AFFADA}"/>
              </a:ext>
            </a:extLst>
          </p:cNvPr>
          <p:cNvSpPr txBox="1"/>
          <p:nvPr/>
        </p:nvSpPr>
        <p:spPr>
          <a:xfrm>
            <a:off x="817088" y="3545043"/>
            <a:ext cx="2994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ym typeface="Wingdings" panose="05000000000000000000" pitchFamily="2" charset="2"/>
              </a:rPr>
              <a:t>TRANSFORMATION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6141994-F9FC-40DB-9AB2-8281C583A280}"/>
              </a:ext>
            </a:extLst>
          </p:cNvPr>
          <p:cNvSpPr txBox="1"/>
          <p:nvPr/>
        </p:nvSpPr>
        <p:spPr>
          <a:xfrm>
            <a:off x="912668" y="5315832"/>
            <a:ext cx="2597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ym typeface="Wingdings" panose="05000000000000000000" pitchFamily="2" charset="2"/>
              </a:rPr>
              <a:t>SIMILARITY</a:t>
            </a:r>
          </a:p>
        </p:txBody>
      </p:sp>
      <p:pic>
        <p:nvPicPr>
          <p:cNvPr id="25" name="Elemento grafico 24" descr="Faccia sorridente senza riempimento">
            <a:extLst>
              <a:ext uri="{FF2B5EF4-FFF2-40B4-BE49-F238E27FC236}">
                <a16:creationId xmlns:a16="http://schemas.microsoft.com/office/drawing/2014/main" id="{7963EFD3-266F-4F03-9EAC-909779FFD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6509" y="1431324"/>
            <a:ext cx="914400" cy="914400"/>
          </a:xfrm>
          <a:prstGeom prst="rect">
            <a:avLst/>
          </a:prstGeom>
        </p:spPr>
      </p:pic>
      <p:pic>
        <p:nvPicPr>
          <p:cNvPr id="27" name="Elemento grafico 26" descr="Faccia neutra senza riempimento">
            <a:extLst>
              <a:ext uri="{FF2B5EF4-FFF2-40B4-BE49-F238E27FC236}">
                <a16:creationId xmlns:a16="http://schemas.microsoft.com/office/drawing/2014/main" id="{A96C170C-8975-4B92-8696-2622AC7A12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53401" y="3115529"/>
            <a:ext cx="914400" cy="914400"/>
          </a:xfrm>
          <a:prstGeom prst="rect">
            <a:avLst/>
          </a:prstGeom>
        </p:spPr>
      </p:pic>
      <p:pic>
        <p:nvPicPr>
          <p:cNvPr id="30" name="Elemento grafico 29" descr="Faccia confusa senza riempimento">
            <a:extLst>
              <a:ext uri="{FF2B5EF4-FFF2-40B4-BE49-F238E27FC236}">
                <a16:creationId xmlns:a16="http://schemas.microsoft.com/office/drawing/2014/main" id="{D3DE9B64-8975-45F8-9DD4-6703151B65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06509" y="5073879"/>
            <a:ext cx="914400" cy="914400"/>
          </a:xfrm>
          <a:prstGeom prst="rect">
            <a:avLst/>
          </a:prstGeom>
        </p:spPr>
      </p:pic>
      <p:sp>
        <p:nvSpPr>
          <p:cNvPr id="32" name="CustomShape 6">
            <a:extLst>
              <a:ext uri="{FF2B5EF4-FFF2-40B4-BE49-F238E27FC236}">
                <a16:creationId xmlns:a16="http://schemas.microsoft.com/office/drawing/2014/main" id="{8407A6A7-FBC2-4ECF-9753-A9719C8D6F78}"/>
              </a:ext>
            </a:extLst>
          </p:cNvPr>
          <p:cNvSpPr/>
          <p:nvPr/>
        </p:nvSpPr>
        <p:spPr>
          <a:xfrm rot="5400000">
            <a:off x="10690737" y="3965487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0504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E82A818-CF16-4822-A8A4-BE686E622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43</a:t>
            </a:fld>
            <a:endParaRPr lang="de-DE"/>
          </a:p>
        </p:txBody>
      </p:sp>
      <p:sp>
        <p:nvSpPr>
          <p:cNvPr id="3" name="TextShape 2">
            <a:extLst>
              <a:ext uri="{FF2B5EF4-FFF2-40B4-BE49-F238E27FC236}">
                <a16:creationId xmlns:a16="http://schemas.microsoft.com/office/drawing/2014/main" id="{250DA340-7743-4079-909B-0B1155E3CED5}"/>
              </a:ext>
            </a:extLst>
          </p:cNvPr>
          <p:cNvSpPr txBox="1"/>
          <p:nvPr/>
        </p:nvSpPr>
        <p:spPr>
          <a:xfrm>
            <a:off x="6324927" y="2504971"/>
            <a:ext cx="2990196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Thank you!  </a:t>
            </a:r>
            <a:endParaRPr lang="en-US" sz="1800" b="0" strike="noStrike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E2B1381-BCD0-4936-8C80-56FEF3015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692967"/>
            <a:ext cx="4098925" cy="547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42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41824" y="424928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Issues:</a:t>
            </a:r>
          </a:p>
          <a:p>
            <a:pPr>
              <a:lnSpc>
                <a:spcPct val="90000"/>
              </a:lnSpc>
            </a:pPr>
            <a:endParaRPr lang="en-US" sz="4400" b="0" strike="noStrike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" name="CustomShape 5"/>
          <p:cNvSpPr/>
          <p:nvPr/>
        </p:nvSpPr>
        <p:spPr>
          <a:xfrm rot="5400000">
            <a:off x="10738222" y="722574"/>
            <a:ext cx="1230190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690738" y="1780780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690738" y="2879794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690738" y="3972148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46590" y="5008649"/>
            <a:ext cx="121345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015EEF-DFFE-46D1-8838-AB6391C5AA4E}"/>
              </a:ext>
            </a:extLst>
          </p:cNvPr>
          <p:cNvSpPr txBox="1"/>
          <p:nvPr/>
        </p:nvSpPr>
        <p:spPr>
          <a:xfrm>
            <a:off x="735705" y="1379200"/>
            <a:ext cx="949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Different ways to display emblems: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AA1E5F0-0E54-4799-94B4-0EA5B0A01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7" y="2429668"/>
            <a:ext cx="5087477" cy="300922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342BB55-9FC4-4028-B7FB-5803E0A8A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14" y="774795"/>
            <a:ext cx="4913320" cy="303627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7967D53-036A-4500-B472-51DDB0625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/>
          <a:stretch/>
        </p:blipFill>
        <p:spPr>
          <a:xfrm>
            <a:off x="5253514" y="4064351"/>
            <a:ext cx="5426702" cy="228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58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164759" y="205948"/>
            <a:ext cx="2751437" cy="4242485"/>
            <a:chOff x="433268" y="1210964"/>
            <a:chExt cx="3331423" cy="5163705"/>
          </a:xfrm>
        </p:grpSpPr>
        <p:pic>
          <p:nvPicPr>
            <p:cNvPr id="11" name="Immagine 30">
              <a:extLst>
                <a:ext uri="{FF2B5EF4-FFF2-40B4-BE49-F238E27FC236}">
                  <a16:creationId xmlns:a16="http://schemas.microsoft.com/office/drawing/2014/main" id="{BF51B3FF-7367-455F-AB0F-28E246AA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68" y="1210964"/>
              <a:ext cx="3331423" cy="5163705"/>
            </a:xfrm>
            <a:prstGeom prst="rect">
              <a:avLst/>
            </a:prstGeom>
          </p:spPr>
        </p:pic>
        <p:sp>
          <p:nvSpPr>
            <p:cNvPr id="15" name="Freihandform 14"/>
            <p:cNvSpPr/>
            <p:nvPr/>
          </p:nvSpPr>
          <p:spPr>
            <a:xfrm>
              <a:off x="1581666" y="2610022"/>
              <a:ext cx="1694249" cy="1699741"/>
            </a:xfrm>
            <a:custGeom>
              <a:avLst/>
              <a:gdLst>
                <a:gd name="connsiteX0" fmla="*/ 255373 w 1694249"/>
                <a:gd name="connsiteY0" fmla="*/ 42563 h 1699741"/>
                <a:gd name="connsiteX1" fmla="*/ 832022 w 1694249"/>
                <a:gd name="connsiteY1" fmla="*/ 116703 h 1699741"/>
                <a:gd name="connsiteX2" fmla="*/ 889686 w 1694249"/>
                <a:gd name="connsiteY2" fmla="*/ 91990 h 1699741"/>
                <a:gd name="connsiteX3" fmla="*/ 1268627 w 1694249"/>
                <a:gd name="connsiteY3" fmla="*/ 1373 h 1699741"/>
                <a:gd name="connsiteX4" fmla="*/ 1383957 w 1694249"/>
                <a:gd name="connsiteY4" fmla="*/ 100227 h 1699741"/>
                <a:gd name="connsiteX5" fmla="*/ 1515762 w 1694249"/>
                <a:gd name="connsiteY5" fmla="*/ 306173 h 1699741"/>
                <a:gd name="connsiteX6" fmla="*/ 1441622 w 1694249"/>
                <a:gd name="connsiteY6" fmla="*/ 487406 h 1699741"/>
                <a:gd name="connsiteX7" fmla="*/ 1128584 w 1694249"/>
                <a:gd name="connsiteY7" fmla="*/ 578022 h 1699741"/>
                <a:gd name="connsiteX8" fmla="*/ 1301578 w 1694249"/>
                <a:gd name="connsiteY8" fmla="*/ 866346 h 1699741"/>
                <a:gd name="connsiteX9" fmla="*/ 1359243 w 1694249"/>
                <a:gd name="connsiteY9" fmla="*/ 1039341 h 1699741"/>
                <a:gd name="connsiteX10" fmla="*/ 1639330 w 1694249"/>
                <a:gd name="connsiteY10" fmla="*/ 1129957 h 1699741"/>
                <a:gd name="connsiteX11" fmla="*/ 1688757 w 1694249"/>
                <a:gd name="connsiteY11" fmla="*/ 1270000 h 1699741"/>
                <a:gd name="connsiteX12" fmla="*/ 1622854 w 1694249"/>
                <a:gd name="connsiteY12" fmla="*/ 1418281 h 1699741"/>
                <a:gd name="connsiteX13" fmla="*/ 1515762 w 1694249"/>
                <a:gd name="connsiteY13" fmla="*/ 1451233 h 1699741"/>
                <a:gd name="connsiteX14" fmla="*/ 1383957 w 1694249"/>
                <a:gd name="connsiteY14" fmla="*/ 1673654 h 1699741"/>
                <a:gd name="connsiteX15" fmla="*/ 1103870 w 1694249"/>
                <a:gd name="connsiteY15" fmla="*/ 1607752 h 1699741"/>
                <a:gd name="connsiteX16" fmla="*/ 1070919 w 1694249"/>
                <a:gd name="connsiteY16" fmla="*/ 1500660 h 1699741"/>
                <a:gd name="connsiteX17" fmla="*/ 897924 w 1694249"/>
                <a:gd name="connsiteY17" fmla="*/ 1377092 h 1699741"/>
                <a:gd name="connsiteX18" fmla="*/ 757881 w 1694249"/>
                <a:gd name="connsiteY18" fmla="*/ 1088768 h 1699741"/>
                <a:gd name="connsiteX19" fmla="*/ 469557 w 1694249"/>
                <a:gd name="connsiteY19" fmla="*/ 1574800 h 1699741"/>
                <a:gd name="connsiteX20" fmla="*/ 411892 w 1694249"/>
                <a:gd name="connsiteY20" fmla="*/ 1377092 h 1699741"/>
                <a:gd name="connsiteX21" fmla="*/ 214184 w 1694249"/>
                <a:gd name="connsiteY21" fmla="*/ 1138195 h 1699741"/>
                <a:gd name="connsiteX22" fmla="*/ 181232 w 1694249"/>
                <a:gd name="connsiteY22" fmla="*/ 940487 h 1699741"/>
                <a:gd name="connsiteX23" fmla="*/ 8238 w 1694249"/>
                <a:gd name="connsiteY23" fmla="*/ 924011 h 1699741"/>
                <a:gd name="connsiteX24" fmla="*/ 131805 w 1694249"/>
                <a:gd name="connsiteY24" fmla="*/ 792206 h 1699741"/>
                <a:gd name="connsiteX25" fmla="*/ 74140 w 1694249"/>
                <a:gd name="connsiteY25" fmla="*/ 545071 h 1699741"/>
                <a:gd name="connsiteX26" fmla="*/ 181232 w 1694249"/>
                <a:gd name="connsiteY26" fmla="*/ 396790 h 1699741"/>
                <a:gd name="connsiteX27" fmla="*/ 74140 w 1694249"/>
                <a:gd name="connsiteY27" fmla="*/ 240271 h 1699741"/>
                <a:gd name="connsiteX28" fmla="*/ 107092 w 1694249"/>
                <a:gd name="connsiteY28" fmla="*/ 75514 h 1699741"/>
                <a:gd name="connsiteX29" fmla="*/ 255373 w 1694249"/>
                <a:gd name="connsiteY29" fmla="*/ 42563 h 169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94249" h="1699741">
                  <a:moveTo>
                    <a:pt x="255373" y="42563"/>
                  </a:moveTo>
                  <a:cubicBezTo>
                    <a:pt x="376195" y="49428"/>
                    <a:pt x="726303" y="108465"/>
                    <a:pt x="832022" y="116703"/>
                  </a:cubicBezTo>
                  <a:cubicBezTo>
                    <a:pt x="937741" y="124941"/>
                    <a:pt x="816919" y="111212"/>
                    <a:pt x="889686" y="91990"/>
                  </a:cubicBezTo>
                  <a:cubicBezTo>
                    <a:pt x="962454" y="72768"/>
                    <a:pt x="1186249" y="0"/>
                    <a:pt x="1268627" y="1373"/>
                  </a:cubicBezTo>
                  <a:cubicBezTo>
                    <a:pt x="1351005" y="2746"/>
                    <a:pt x="1342768" y="49427"/>
                    <a:pt x="1383957" y="100227"/>
                  </a:cubicBezTo>
                  <a:cubicBezTo>
                    <a:pt x="1425146" y="151027"/>
                    <a:pt x="1506151" y="241643"/>
                    <a:pt x="1515762" y="306173"/>
                  </a:cubicBezTo>
                  <a:cubicBezTo>
                    <a:pt x="1525373" y="370703"/>
                    <a:pt x="1506152" y="442098"/>
                    <a:pt x="1441622" y="487406"/>
                  </a:cubicBezTo>
                  <a:cubicBezTo>
                    <a:pt x="1377092" y="532714"/>
                    <a:pt x="1151925" y="514865"/>
                    <a:pt x="1128584" y="578022"/>
                  </a:cubicBezTo>
                  <a:cubicBezTo>
                    <a:pt x="1105243" y="641179"/>
                    <a:pt x="1263135" y="789460"/>
                    <a:pt x="1301578" y="866346"/>
                  </a:cubicBezTo>
                  <a:cubicBezTo>
                    <a:pt x="1340021" y="943232"/>
                    <a:pt x="1302951" y="995406"/>
                    <a:pt x="1359243" y="1039341"/>
                  </a:cubicBezTo>
                  <a:cubicBezTo>
                    <a:pt x="1415535" y="1083276"/>
                    <a:pt x="1584411" y="1091514"/>
                    <a:pt x="1639330" y="1129957"/>
                  </a:cubicBezTo>
                  <a:cubicBezTo>
                    <a:pt x="1694249" y="1168400"/>
                    <a:pt x="1691503" y="1221946"/>
                    <a:pt x="1688757" y="1270000"/>
                  </a:cubicBezTo>
                  <a:cubicBezTo>
                    <a:pt x="1686011" y="1318054"/>
                    <a:pt x="1651687" y="1388076"/>
                    <a:pt x="1622854" y="1418281"/>
                  </a:cubicBezTo>
                  <a:cubicBezTo>
                    <a:pt x="1594022" y="1448487"/>
                    <a:pt x="1555578" y="1408671"/>
                    <a:pt x="1515762" y="1451233"/>
                  </a:cubicBezTo>
                  <a:cubicBezTo>
                    <a:pt x="1475946" y="1493795"/>
                    <a:pt x="1452606" y="1647568"/>
                    <a:pt x="1383957" y="1673654"/>
                  </a:cubicBezTo>
                  <a:cubicBezTo>
                    <a:pt x="1315308" y="1699741"/>
                    <a:pt x="1156043" y="1636584"/>
                    <a:pt x="1103870" y="1607752"/>
                  </a:cubicBezTo>
                  <a:cubicBezTo>
                    <a:pt x="1051697" y="1578920"/>
                    <a:pt x="1105243" y="1539103"/>
                    <a:pt x="1070919" y="1500660"/>
                  </a:cubicBezTo>
                  <a:cubicBezTo>
                    <a:pt x="1036595" y="1462217"/>
                    <a:pt x="950097" y="1445741"/>
                    <a:pt x="897924" y="1377092"/>
                  </a:cubicBezTo>
                  <a:cubicBezTo>
                    <a:pt x="845751" y="1308443"/>
                    <a:pt x="829275" y="1055817"/>
                    <a:pt x="757881" y="1088768"/>
                  </a:cubicBezTo>
                  <a:cubicBezTo>
                    <a:pt x="686487" y="1121719"/>
                    <a:pt x="527222" y="1526746"/>
                    <a:pt x="469557" y="1574800"/>
                  </a:cubicBezTo>
                  <a:cubicBezTo>
                    <a:pt x="411892" y="1622854"/>
                    <a:pt x="454454" y="1449859"/>
                    <a:pt x="411892" y="1377092"/>
                  </a:cubicBezTo>
                  <a:cubicBezTo>
                    <a:pt x="369330" y="1304325"/>
                    <a:pt x="252627" y="1210963"/>
                    <a:pt x="214184" y="1138195"/>
                  </a:cubicBezTo>
                  <a:cubicBezTo>
                    <a:pt x="175741" y="1065428"/>
                    <a:pt x="215556" y="976184"/>
                    <a:pt x="181232" y="940487"/>
                  </a:cubicBezTo>
                  <a:cubicBezTo>
                    <a:pt x="146908" y="904790"/>
                    <a:pt x="16476" y="948724"/>
                    <a:pt x="8238" y="924011"/>
                  </a:cubicBezTo>
                  <a:cubicBezTo>
                    <a:pt x="0" y="899298"/>
                    <a:pt x="120821" y="855363"/>
                    <a:pt x="131805" y="792206"/>
                  </a:cubicBezTo>
                  <a:cubicBezTo>
                    <a:pt x="142789" y="729049"/>
                    <a:pt x="65902" y="610974"/>
                    <a:pt x="74140" y="545071"/>
                  </a:cubicBezTo>
                  <a:cubicBezTo>
                    <a:pt x="82378" y="479168"/>
                    <a:pt x="181232" y="447590"/>
                    <a:pt x="181232" y="396790"/>
                  </a:cubicBezTo>
                  <a:cubicBezTo>
                    <a:pt x="181232" y="345990"/>
                    <a:pt x="86497" y="293817"/>
                    <a:pt x="74140" y="240271"/>
                  </a:cubicBezTo>
                  <a:cubicBezTo>
                    <a:pt x="61783" y="186725"/>
                    <a:pt x="71395" y="109838"/>
                    <a:pt x="107092" y="75514"/>
                  </a:cubicBezTo>
                  <a:cubicBezTo>
                    <a:pt x="142789" y="41190"/>
                    <a:pt x="134551" y="35698"/>
                    <a:pt x="255373" y="42563"/>
                  </a:cubicBezTo>
                  <a:close/>
                </a:path>
              </a:pathLst>
            </a:cu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Immagine 43">
            <a:extLst>
              <a:ext uri="{FF2B5EF4-FFF2-40B4-BE49-F238E27FC236}">
                <a16:creationId xmlns:a16="http://schemas.microsoft.com/office/drawing/2014/main" id="{472BFBE4-37A3-446C-AF4E-242B63809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17639" b="31731"/>
          <a:stretch/>
        </p:blipFill>
        <p:spPr>
          <a:xfrm>
            <a:off x="6535378" y="1478217"/>
            <a:ext cx="4882266" cy="3616528"/>
          </a:xfrm>
          <a:prstGeom prst="rect">
            <a:avLst/>
          </a:prstGeom>
        </p:spPr>
      </p:pic>
      <p:sp>
        <p:nvSpPr>
          <p:cNvPr id="2" name="TextShape 1"/>
          <p:cNvSpPr txBox="1"/>
          <p:nvPr/>
        </p:nvSpPr>
        <p:spPr>
          <a:xfrm>
            <a:off x="179536" y="100186"/>
            <a:ext cx="10503412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en-US" sz="4400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10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AED332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12" name="TextShape 1"/>
          <p:cNvSpPr txBox="1"/>
          <p:nvPr/>
        </p:nvSpPr>
        <p:spPr>
          <a:xfrm>
            <a:off x="3013352" y="0"/>
            <a:ext cx="7774890" cy="122610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Search under transformation:</a:t>
            </a:r>
            <a:r>
              <a:rPr lang="en-US" sz="4400" u="sng" dirty="0"/>
              <a:t> </a:t>
            </a:r>
            <a:endParaRPr lang="en-US" sz="4400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grpSp>
        <p:nvGrpSpPr>
          <p:cNvPr id="19" name="Gruppieren 18"/>
          <p:cNvGrpSpPr/>
          <p:nvPr/>
        </p:nvGrpSpPr>
        <p:grpSpPr>
          <a:xfrm rot="2979257">
            <a:off x="1661738" y="2481604"/>
            <a:ext cx="2751437" cy="4242485"/>
            <a:chOff x="433268" y="1210964"/>
            <a:chExt cx="3331423" cy="5163705"/>
          </a:xfrm>
        </p:grpSpPr>
        <p:pic>
          <p:nvPicPr>
            <p:cNvPr id="20" name="Immagine 30">
              <a:extLst>
                <a:ext uri="{FF2B5EF4-FFF2-40B4-BE49-F238E27FC236}">
                  <a16:creationId xmlns:a16="http://schemas.microsoft.com/office/drawing/2014/main" id="{BF51B3FF-7367-455F-AB0F-28E246AA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68" y="1210964"/>
              <a:ext cx="3331423" cy="5163705"/>
            </a:xfrm>
            <a:prstGeom prst="rect">
              <a:avLst/>
            </a:prstGeom>
          </p:spPr>
        </p:pic>
        <p:sp>
          <p:nvSpPr>
            <p:cNvPr id="21" name="Freihandform 20"/>
            <p:cNvSpPr/>
            <p:nvPr/>
          </p:nvSpPr>
          <p:spPr>
            <a:xfrm>
              <a:off x="1581666" y="2610022"/>
              <a:ext cx="1694249" cy="1699741"/>
            </a:xfrm>
            <a:custGeom>
              <a:avLst/>
              <a:gdLst>
                <a:gd name="connsiteX0" fmla="*/ 255373 w 1694249"/>
                <a:gd name="connsiteY0" fmla="*/ 42563 h 1699741"/>
                <a:gd name="connsiteX1" fmla="*/ 832022 w 1694249"/>
                <a:gd name="connsiteY1" fmla="*/ 116703 h 1699741"/>
                <a:gd name="connsiteX2" fmla="*/ 889686 w 1694249"/>
                <a:gd name="connsiteY2" fmla="*/ 91990 h 1699741"/>
                <a:gd name="connsiteX3" fmla="*/ 1268627 w 1694249"/>
                <a:gd name="connsiteY3" fmla="*/ 1373 h 1699741"/>
                <a:gd name="connsiteX4" fmla="*/ 1383957 w 1694249"/>
                <a:gd name="connsiteY4" fmla="*/ 100227 h 1699741"/>
                <a:gd name="connsiteX5" fmla="*/ 1515762 w 1694249"/>
                <a:gd name="connsiteY5" fmla="*/ 306173 h 1699741"/>
                <a:gd name="connsiteX6" fmla="*/ 1441622 w 1694249"/>
                <a:gd name="connsiteY6" fmla="*/ 487406 h 1699741"/>
                <a:gd name="connsiteX7" fmla="*/ 1128584 w 1694249"/>
                <a:gd name="connsiteY7" fmla="*/ 578022 h 1699741"/>
                <a:gd name="connsiteX8" fmla="*/ 1301578 w 1694249"/>
                <a:gd name="connsiteY8" fmla="*/ 866346 h 1699741"/>
                <a:gd name="connsiteX9" fmla="*/ 1359243 w 1694249"/>
                <a:gd name="connsiteY9" fmla="*/ 1039341 h 1699741"/>
                <a:gd name="connsiteX10" fmla="*/ 1639330 w 1694249"/>
                <a:gd name="connsiteY10" fmla="*/ 1129957 h 1699741"/>
                <a:gd name="connsiteX11" fmla="*/ 1688757 w 1694249"/>
                <a:gd name="connsiteY11" fmla="*/ 1270000 h 1699741"/>
                <a:gd name="connsiteX12" fmla="*/ 1622854 w 1694249"/>
                <a:gd name="connsiteY12" fmla="*/ 1418281 h 1699741"/>
                <a:gd name="connsiteX13" fmla="*/ 1515762 w 1694249"/>
                <a:gd name="connsiteY13" fmla="*/ 1451233 h 1699741"/>
                <a:gd name="connsiteX14" fmla="*/ 1383957 w 1694249"/>
                <a:gd name="connsiteY14" fmla="*/ 1673654 h 1699741"/>
                <a:gd name="connsiteX15" fmla="*/ 1103870 w 1694249"/>
                <a:gd name="connsiteY15" fmla="*/ 1607752 h 1699741"/>
                <a:gd name="connsiteX16" fmla="*/ 1070919 w 1694249"/>
                <a:gd name="connsiteY16" fmla="*/ 1500660 h 1699741"/>
                <a:gd name="connsiteX17" fmla="*/ 897924 w 1694249"/>
                <a:gd name="connsiteY17" fmla="*/ 1377092 h 1699741"/>
                <a:gd name="connsiteX18" fmla="*/ 757881 w 1694249"/>
                <a:gd name="connsiteY18" fmla="*/ 1088768 h 1699741"/>
                <a:gd name="connsiteX19" fmla="*/ 469557 w 1694249"/>
                <a:gd name="connsiteY19" fmla="*/ 1574800 h 1699741"/>
                <a:gd name="connsiteX20" fmla="*/ 411892 w 1694249"/>
                <a:gd name="connsiteY20" fmla="*/ 1377092 h 1699741"/>
                <a:gd name="connsiteX21" fmla="*/ 214184 w 1694249"/>
                <a:gd name="connsiteY21" fmla="*/ 1138195 h 1699741"/>
                <a:gd name="connsiteX22" fmla="*/ 181232 w 1694249"/>
                <a:gd name="connsiteY22" fmla="*/ 940487 h 1699741"/>
                <a:gd name="connsiteX23" fmla="*/ 8238 w 1694249"/>
                <a:gd name="connsiteY23" fmla="*/ 924011 h 1699741"/>
                <a:gd name="connsiteX24" fmla="*/ 131805 w 1694249"/>
                <a:gd name="connsiteY24" fmla="*/ 792206 h 1699741"/>
                <a:gd name="connsiteX25" fmla="*/ 74140 w 1694249"/>
                <a:gd name="connsiteY25" fmla="*/ 545071 h 1699741"/>
                <a:gd name="connsiteX26" fmla="*/ 181232 w 1694249"/>
                <a:gd name="connsiteY26" fmla="*/ 396790 h 1699741"/>
                <a:gd name="connsiteX27" fmla="*/ 74140 w 1694249"/>
                <a:gd name="connsiteY27" fmla="*/ 240271 h 1699741"/>
                <a:gd name="connsiteX28" fmla="*/ 107092 w 1694249"/>
                <a:gd name="connsiteY28" fmla="*/ 75514 h 1699741"/>
                <a:gd name="connsiteX29" fmla="*/ 255373 w 1694249"/>
                <a:gd name="connsiteY29" fmla="*/ 42563 h 169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94249" h="1699741">
                  <a:moveTo>
                    <a:pt x="255373" y="42563"/>
                  </a:moveTo>
                  <a:cubicBezTo>
                    <a:pt x="376195" y="49428"/>
                    <a:pt x="726303" y="108465"/>
                    <a:pt x="832022" y="116703"/>
                  </a:cubicBezTo>
                  <a:cubicBezTo>
                    <a:pt x="937741" y="124941"/>
                    <a:pt x="816919" y="111212"/>
                    <a:pt x="889686" y="91990"/>
                  </a:cubicBezTo>
                  <a:cubicBezTo>
                    <a:pt x="962454" y="72768"/>
                    <a:pt x="1186249" y="0"/>
                    <a:pt x="1268627" y="1373"/>
                  </a:cubicBezTo>
                  <a:cubicBezTo>
                    <a:pt x="1351005" y="2746"/>
                    <a:pt x="1342768" y="49427"/>
                    <a:pt x="1383957" y="100227"/>
                  </a:cubicBezTo>
                  <a:cubicBezTo>
                    <a:pt x="1425146" y="151027"/>
                    <a:pt x="1506151" y="241643"/>
                    <a:pt x="1515762" y="306173"/>
                  </a:cubicBezTo>
                  <a:cubicBezTo>
                    <a:pt x="1525373" y="370703"/>
                    <a:pt x="1506152" y="442098"/>
                    <a:pt x="1441622" y="487406"/>
                  </a:cubicBezTo>
                  <a:cubicBezTo>
                    <a:pt x="1377092" y="532714"/>
                    <a:pt x="1151925" y="514865"/>
                    <a:pt x="1128584" y="578022"/>
                  </a:cubicBezTo>
                  <a:cubicBezTo>
                    <a:pt x="1105243" y="641179"/>
                    <a:pt x="1263135" y="789460"/>
                    <a:pt x="1301578" y="866346"/>
                  </a:cubicBezTo>
                  <a:cubicBezTo>
                    <a:pt x="1340021" y="943232"/>
                    <a:pt x="1302951" y="995406"/>
                    <a:pt x="1359243" y="1039341"/>
                  </a:cubicBezTo>
                  <a:cubicBezTo>
                    <a:pt x="1415535" y="1083276"/>
                    <a:pt x="1584411" y="1091514"/>
                    <a:pt x="1639330" y="1129957"/>
                  </a:cubicBezTo>
                  <a:cubicBezTo>
                    <a:pt x="1694249" y="1168400"/>
                    <a:pt x="1691503" y="1221946"/>
                    <a:pt x="1688757" y="1270000"/>
                  </a:cubicBezTo>
                  <a:cubicBezTo>
                    <a:pt x="1686011" y="1318054"/>
                    <a:pt x="1651687" y="1388076"/>
                    <a:pt x="1622854" y="1418281"/>
                  </a:cubicBezTo>
                  <a:cubicBezTo>
                    <a:pt x="1594022" y="1448487"/>
                    <a:pt x="1555578" y="1408671"/>
                    <a:pt x="1515762" y="1451233"/>
                  </a:cubicBezTo>
                  <a:cubicBezTo>
                    <a:pt x="1475946" y="1493795"/>
                    <a:pt x="1452606" y="1647568"/>
                    <a:pt x="1383957" y="1673654"/>
                  </a:cubicBezTo>
                  <a:cubicBezTo>
                    <a:pt x="1315308" y="1699741"/>
                    <a:pt x="1156043" y="1636584"/>
                    <a:pt x="1103870" y="1607752"/>
                  </a:cubicBezTo>
                  <a:cubicBezTo>
                    <a:pt x="1051697" y="1578920"/>
                    <a:pt x="1105243" y="1539103"/>
                    <a:pt x="1070919" y="1500660"/>
                  </a:cubicBezTo>
                  <a:cubicBezTo>
                    <a:pt x="1036595" y="1462217"/>
                    <a:pt x="950097" y="1445741"/>
                    <a:pt x="897924" y="1377092"/>
                  </a:cubicBezTo>
                  <a:cubicBezTo>
                    <a:pt x="845751" y="1308443"/>
                    <a:pt x="829275" y="1055817"/>
                    <a:pt x="757881" y="1088768"/>
                  </a:cubicBezTo>
                  <a:cubicBezTo>
                    <a:pt x="686487" y="1121719"/>
                    <a:pt x="527222" y="1526746"/>
                    <a:pt x="469557" y="1574800"/>
                  </a:cubicBezTo>
                  <a:cubicBezTo>
                    <a:pt x="411892" y="1622854"/>
                    <a:pt x="454454" y="1449859"/>
                    <a:pt x="411892" y="1377092"/>
                  </a:cubicBezTo>
                  <a:cubicBezTo>
                    <a:pt x="369330" y="1304325"/>
                    <a:pt x="252627" y="1210963"/>
                    <a:pt x="214184" y="1138195"/>
                  </a:cubicBezTo>
                  <a:cubicBezTo>
                    <a:pt x="175741" y="1065428"/>
                    <a:pt x="215556" y="976184"/>
                    <a:pt x="181232" y="940487"/>
                  </a:cubicBezTo>
                  <a:cubicBezTo>
                    <a:pt x="146908" y="904790"/>
                    <a:pt x="16476" y="948724"/>
                    <a:pt x="8238" y="924011"/>
                  </a:cubicBezTo>
                  <a:cubicBezTo>
                    <a:pt x="0" y="899298"/>
                    <a:pt x="120821" y="855363"/>
                    <a:pt x="131805" y="792206"/>
                  </a:cubicBezTo>
                  <a:cubicBezTo>
                    <a:pt x="142789" y="729049"/>
                    <a:pt x="65902" y="610974"/>
                    <a:pt x="74140" y="545071"/>
                  </a:cubicBezTo>
                  <a:cubicBezTo>
                    <a:pt x="82378" y="479168"/>
                    <a:pt x="181232" y="447590"/>
                    <a:pt x="181232" y="396790"/>
                  </a:cubicBezTo>
                  <a:cubicBezTo>
                    <a:pt x="181232" y="345990"/>
                    <a:pt x="86497" y="293817"/>
                    <a:pt x="74140" y="240271"/>
                  </a:cubicBezTo>
                  <a:cubicBezTo>
                    <a:pt x="61783" y="186725"/>
                    <a:pt x="71395" y="109838"/>
                    <a:pt x="107092" y="75514"/>
                  </a:cubicBezTo>
                  <a:cubicBezTo>
                    <a:pt x="142789" y="41190"/>
                    <a:pt x="134551" y="35698"/>
                    <a:pt x="255373" y="42563"/>
                  </a:cubicBezTo>
                  <a:close/>
                </a:path>
              </a:pathLst>
            </a:cu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5041555" y="4777944"/>
            <a:ext cx="976183" cy="1659925"/>
            <a:chOff x="433268" y="1210964"/>
            <a:chExt cx="3331423" cy="5163705"/>
          </a:xfrm>
        </p:grpSpPr>
        <p:pic>
          <p:nvPicPr>
            <p:cNvPr id="23" name="Immagine 30">
              <a:extLst>
                <a:ext uri="{FF2B5EF4-FFF2-40B4-BE49-F238E27FC236}">
                  <a16:creationId xmlns:a16="http://schemas.microsoft.com/office/drawing/2014/main" id="{BF51B3FF-7367-455F-AB0F-28E246AA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268" y="1210964"/>
              <a:ext cx="3331423" cy="5163705"/>
            </a:xfrm>
            <a:prstGeom prst="rect">
              <a:avLst/>
            </a:prstGeom>
          </p:spPr>
        </p:pic>
        <p:sp>
          <p:nvSpPr>
            <p:cNvPr id="24" name="Freihandform 23"/>
            <p:cNvSpPr/>
            <p:nvPr/>
          </p:nvSpPr>
          <p:spPr>
            <a:xfrm>
              <a:off x="1581666" y="2610022"/>
              <a:ext cx="1694249" cy="1699741"/>
            </a:xfrm>
            <a:custGeom>
              <a:avLst/>
              <a:gdLst>
                <a:gd name="connsiteX0" fmla="*/ 255373 w 1694249"/>
                <a:gd name="connsiteY0" fmla="*/ 42563 h 1699741"/>
                <a:gd name="connsiteX1" fmla="*/ 832022 w 1694249"/>
                <a:gd name="connsiteY1" fmla="*/ 116703 h 1699741"/>
                <a:gd name="connsiteX2" fmla="*/ 889686 w 1694249"/>
                <a:gd name="connsiteY2" fmla="*/ 91990 h 1699741"/>
                <a:gd name="connsiteX3" fmla="*/ 1268627 w 1694249"/>
                <a:gd name="connsiteY3" fmla="*/ 1373 h 1699741"/>
                <a:gd name="connsiteX4" fmla="*/ 1383957 w 1694249"/>
                <a:gd name="connsiteY4" fmla="*/ 100227 h 1699741"/>
                <a:gd name="connsiteX5" fmla="*/ 1515762 w 1694249"/>
                <a:gd name="connsiteY5" fmla="*/ 306173 h 1699741"/>
                <a:gd name="connsiteX6" fmla="*/ 1441622 w 1694249"/>
                <a:gd name="connsiteY6" fmla="*/ 487406 h 1699741"/>
                <a:gd name="connsiteX7" fmla="*/ 1128584 w 1694249"/>
                <a:gd name="connsiteY7" fmla="*/ 578022 h 1699741"/>
                <a:gd name="connsiteX8" fmla="*/ 1301578 w 1694249"/>
                <a:gd name="connsiteY8" fmla="*/ 866346 h 1699741"/>
                <a:gd name="connsiteX9" fmla="*/ 1359243 w 1694249"/>
                <a:gd name="connsiteY9" fmla="*/ 1039341 h 1699741"/>
                <a:gd name="connsiteX10" fmla="*/ 1639330 w 1694249"/>
                <a:gd name="connsiteY10" fmla="*/ 1129957 h 1699741"/>
                <a:gd name="connsiteX11" fmla="*/ 1688757 w 1694249"/>
                <a:gd name="connsiteY11" fmla="*/ 1270000 h 1699741"/>
                <a:gd name="connsiteX12" fmla="*/ 1622854 w 1694249"/>
                <a:gd name="connsiteY12" fmla="*/ 1418281 h 1699741"/>
                <a:gd name="connsiteX13" fmla="*/ 1515762 w 1694249"/>
                <a:gd name="connsiteY13" fmla="*/ 1451233 h 1699741"/>
                <a:gd name="connsiteX14" fmla="*/ 1383957 w 1694249"/>
                <a:gd name="connsiteY14" fmla="*/ 1673654 h 1699741"/>
                <a:gd name="connsiteX15" fmla="*/ 1103870 w 1694249"/>
                <a:gd name="connsiteY15" fmla="*/ 1607752 h 1699741"/>
                <a:gd name="connsiteX16" fmla="*/ 1070919 w 1694249"/>
                <a:gd name="connsiteY16" fmla="*/ 1500660 h 1699741"/>
                <a:gd name="connsiteX17" fmla="*/ 897924 w 1694249"/>
                <a:gd name="connsiteY17" fmla="*/ 1377092 h 1699741"/>
                <a:gd name="connsiteX18" fmla="*/ 757881 w 1694249"/>
                <a:gd name="connsiteY18" fmla="*/ 1088768 h 1699741"/>
                <a:gd name="connsiteX19" fmla="*/ 469557 w 1694249"/>
                <a:gd name="connsiteY19" fmla="*/ 1574800 h 1699741"/>
                <a:gd name="connsiteX20" fmla="*/ 411892 w 1694249"/>
                <a:gd name="connsiteY20" fmla="*/ 1377092 h 1699741"/>
                <a:gd name="connsiteX21" fmla="*/ 214184 w 1694249"/>
                <a:gd name="connsiteY21" fmla="*/ 1138195 h 1699741"/>
                <a:gd name="connsiteX22" fmla="*/ 181232 w 1694249"/>
                <a:gd name="connsiteY22" fmla="*/ 940487 h 1699741"/>
                <a:gd name="connsiteX23" fmla="*/ 8238 w 1694249"/>
                <a:gd name="connsiteY23" fmla="*/ 924011 h 1699741"/>
                <a:gd name="connsiteX24" fmla="*/ 131805 w 1694249"/>
                <a:gd name="connsiteY24" fmla="*/ 792206 h 1699741"/>
                <a:gd name="connsiteX25" fmla="*/ 74140 w 1694249"/>
                <a:gd name="connsiteY25" fmla="*/ 545071 h 1699741"/>
                <a:gd name="connsiteX26" fmla="*/ 181232 w 1694249"/>
                <a:gd name="connsiteY26" fmla="*/ 396790 h 1699741"/>
                <a:gd name="connsiteX27" fmla="*/ 74140 w 1694249"/>
                <a:gd name="connsiteY27" fmla="*/ 240271 h 1699741"/>
                <a:gd name="connsiteX28" fmla="*/ 107092 w 1694249"/>
                <a:gd name="connsiteY28" fmla="*/ 75514 h 1699741"/>
                <a:gd name="connsiteX29" fmla="*/ 255373 w 1694249"/>
                <a:gd name="connsiteY29" fmla="*/ 42563 h 169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94249" h="1699741">
                  <a:moveTo>
                    <a:pt x="255373" y="42563"/>
                  </a:moveTo>
                  <a:cubicBezTo>
                    <a:pt x="376195" y="49428"/>
                    <a:pt x="726303" y="108465"/>
                    <a:pt x="832022" y="116703"/>
                  </a:cubicBezTo>
                  <a:cubicBezTo>
                    <a:pt x="937741" y="124941"/>
                    <a:pt x="816919" y="111212"/>
                    <a:pt x="889686" y="91990"/>
                  </a:cubicBezTo>
                  <a:cubicBezTo>
                    <a:pt x="962454" y="72768"/>
                    <a:pt x="1186249" y="0"/>
                    <a:pt x="1268627" y="1373"/>
                  </a:cubicBezTo>
                  <a:cubicBezTo>
                    <a:pt x="1351005" y="2746"/>
                    <a:pt x="1342768" y="49427"/>
                    <a:pt x="1383957" y="100227"/>
                  </a:cubicBezTo>
                  <a:cubicBezTo>
                    <a:pt x="1425146" y="151027"/>
                    <a:pt x="1506151" y="241643"/>
                    <a:pt x="1515762" y="306173"/>
                  </a:cubicBezTo>
                  <a:cubicBezTo>
                    <a:pt x="1525373" y="370703"/>
                    <a:pt x="1506152" y="442098"/>
                    <a:pt x="1441622" y="487406"/>
                  </a:cubicBezTo>
                  <a:cubicBezTo>
                    <a:pt x="1377092" y="532714"/>
                    <a:pt x="1151925" y="514865"/>
                    <a:pt x="1128584" y="578022"/>
                  </a:cubicBezTo>
                  <a:cubicBezTo>
                    <a:pt x="1105243" y="641179"/>
                    <a:pt x="1263135" y="789460"/>
                    <a:pt x="1301578" y="866346"/>
                  </a:cubicBezTo>
                  <a:cubicBezTo>
                    <a:pt x="1340021" y="943232"/>
                    <a:pt x="1302951" y="995406"/>
                    <a:pt x="1359243" y="1039341"/>
                  </a:cubicBezTo>
                  <a:cubicBezTo>
                    <a:pt x="1415535" y="1083276"/>
                    <a:pt x="1584411" y="1091514"/>
                    <a:pt x="1639330" y="1129957"/>
                  </a:cubicBezTo>
                  <a:cubicBezTo>
                    <a:pt x="1694249" y="1168400"/>
                    <a:pt x="1691503" y="1221946"/>
                    <a:pt x="1688757" y="1270000"/>
                  </a:cubicBezTo>
                  <a:cubicBezTo>
                    <a:pt x="1686011" y="1318054"/>
                    <a:pt x="1651687" y="1388076"/>
                    <a:pt x="1622854" y="1418281"/>
                  </a:cubicBezTo>
                  <a:cubicBezTo>
                    <a:pt x="1594022" y="1448487"/>
                    <a:pt x="1555578" y="1408671"/>
                    <a:pt x="1515762" y="1451233"/>
                  </a:cubicBezTo>
                  <a:cubicBezTo>
                    <a:pt x="1475946" y="1493795"/>
                    <a:pt x="1452606" y="1647568"/>
                    <a:pt x="1383957" y="1673654"/>
                  </a:cubicBezTo>
                  <a:cubicBezTo>
                    <a:pt x="1315308" y="1699741"/>
                    <a:pt x="1156043" y="1636584"/>
                    <a:pt x="1103870" y="1607752"/>
                  </a:cubicBezTo>
                  <a:cubicBezTo>
                    <a:pt x="1051697" y="1578920"/>
                    <a:pt x="1105243" y="1539103"/>
                    <a:pt x="1070919" y="1500660"/>
                  </a:cubicBezTo>
                  <a:cubicBezTo>
                    <a:pt x="1036595" y="1462217"/>
                    <a:pt x="950097" y="1445741"/>
                    <a:pt x="897924" y="1377092"/>
                  </a:cubicBezTo>
                  <a:cubicBezTo>
                    <a:pt x="845751" y="1308443"/>
                    <a:pt x="829275" y="1055817"/>
                    <a:pt x="757881" y="1088768"/>
                  </a:cubicBezTo>
                  <a:cubicBezTo>
                    <a:pt x="686487" y="1121719"/>
                    <a:pt x="527222" y="1526746"/>
                    <a:pt x="469557" y="1574800"/>
                  </a:cubicBezTo>
                  <a:cubicBezTo>
                    <a:pt x="411892" y="1622854"/>
                    <a:pt x="454454" y="1449859"/>
                    <a:pt x="411892" y="1377092"/>
                  </a:cubicBezTo>
                  <a:cubicBezTo>
                    <a:pt x="369330" y="1304325"/>
                    <a:pt x="252627" y="1210963"/>
                    <a:pt x="214184" y="1138195"/>
                  </a:cubicBezTo>
                  <a:cubicBezTo>
                    <a:pt x="175741" y="1065428"/>
                    <a:pt x="215556" y="976184"/>
                    <a:pt x="181232" y="940487"/>
                  </a:cubicBezTo>
                  <a:cubicBezTo>
                    <a:pt x="146908" y="904790"/>
                    <a:pt x="16476" y="948724"/>
                    <a:pt x="8238" y="924011"/>
                  </a:cubicBezTo>
                  <a:cubicBezTo>
                    <a:pt x="0" y="899298"/>
                    <a:pt x="120821" y="855363"/>
                    <a:pt x="131805" y="792206"/>
                  </a:cubicBezTo>
                  <a:cubicBezTo>
                    <a:pt x="142789" y="729049"/>
                    <a:pt x="65902" y="610974"/>
                    <a:pt x="74140" y="545071"/>
                  </a:cubicBezTo>
                  <a:cubicBezTo>
                    <a:pt x="82378" y="479168"/>
                    <a:pt x="181232" y="447590"/>
                    <a:pt x="181232" y="396790"/>
                  </a:cubicBezTo>
                  <a:cubicBezTo>
                    <a:pt x="181232" y="345990"/>
                    <a:pt x="86497" y="293817"/>
                    <a:pt x="74140" y="240271"/>
                  </a:cubicBezTo>
                  <a:cubicBezTo>
                    <a:pt x="61783" y="186725"/>
                    <a:pt x="71395" y="109838"/>
                    <a:pt x="107092" y="75514"/>
                  </a:cubicBezTo>
                  <a:cubicBezTo>
                    <a:pt x="142789" y="41190"/>
                    <a:pt x="134551" y="35698"/>
                    <a:pt x="255373" y="42563"/>
                  </a:cubicBezTo>
                  <a:close/>
                </a:path>
              </a:pathLst>
            </a:cu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405448" y="1828024"/>
            <a:ext cx="5115699" cy="635091"/>
            <a:chOff x="2471351" y="1951591"/>
            <a:chExt cx="5115699" cy="635091"/>
          </a:xfrm>
        </p:grpSpPr>
        <p:cxnSp>
          <p:nvCxnSpPr>
            <p:cNvPr id="25" name="Connettore 2 33">
              <a:extLst>
                <a:ext uri="{FF2B5EF4-FFF2-40B4-BE49-F238E27FC236}">
                  <a16:creationId xmlns:a16="http://schemas.microsoft.com/office/drawing/2014/main" id="{C798005B-B62D-4374-BF8B-B178DEB5AC3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71351" y="2059459"/>
              <a:ext cx="5115699" cy="52722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 rot="315474">
              <a:off x="4187330" y="1951591"/>
              <a:ext cx="3264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Change </a:t>
              </a:r>
              <a:r>
                <a:rPr lang="de-DE" dirty="0" err="1"/>
                <a:t>of</a:t>
              </a:r>
              <a:r>
                <a:rPr lang="de-DE" dirty="0"/>
                <a:t> </a:t>
              </a:r>
              <a:r>
                <a:rPr lang="de-DE" dirty="0" err="1"/>
                <a:t>color</a:t>
              </a:r>
              <a:r>
                <a:rPr lang="de-DE" dirty="0"/>
                <a:t>/</a:t>
              </a:r>
              <a:r>
                <a:rPr lang="de-DE" dirty="0" err="1"/>
                <a:t>illumination</a:t>
              </a:r>
              <a:endParaRPr lang="de-DE" dirty="0"/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4258962" y="3011283"/>
            <a:ext cx="3229235" cy="1206490"/>
            <a:chOff x="4258962" y="3011283"/>
            <a:chExt cx="3229235" cy="1206490"/>
          </a:xfrm>
        </p:grpSpPr>
        <p:cxnSp>
          <p:nvCxnSpPr>
            <p:cNvPr id="28" name="Connettore 2 33">
              <a:extLst>
                <a:ext uri="{FF2B5EF4-FFF2-40B4-BE49-F238E27FC236}">
                  <a16:creationId xmlns:a16="http://schemas.microsoft.com/office/drawing/2014/main" id="{C798005B-B62D-4374-BF8B-B178DEB5AC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8962" y="3105665"/>
              <a:ext cx="3229235" cy="111210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feld 39"/>
            <p:cNvSpPr txBox="1"/>
            <p:nvPr/>
          </p:nvSpPr>
          <p:spPr>
            <a:xfrm rot="20459471">
              <a:off x="5860758" y="3011283"/>
              <a:ext cx="12110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Rotation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947719" y="3599935"/>
            <a:ext cx="1894702" cy="1499286"/>
            <a:chOff x="6862119" y="4843849"/>
            <a:chExt cx="1894702" cy="1499286"/>
          </a:xfrm>
        </p:grpSpPr>
        <p:cxnSp>
          <p:nvCxnSpPr>
            <p:cNvPr id="27" name="Connettore 2 33">
              <a:extLst>
                <a:ext uri="{FF2B5EF4-FFF2-40B4-BE49-F238E27FC236}">
                  <a16:creationId xmlns:a16="http://schemas.microsoft.com/office/drawing/2014/main" id="{C798005B-B62D-4374-BF8B-B178DEB5AC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2119" y="4843849"/>
              <a:ext cx="1894702" cy="149928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feld 40"/>
            <p:cNvSpPr txBox="1"/>
            <p:nvPr/>
          </p:nvSpPr>
          <p:spPr>
            <a:xfrm rot="19304565">
              <a:off x="7587048" y="4934466"/>
              <a:ext cx="881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Scale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861997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84541" y="531807"/>
            <a:ext cx="9525121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Keypoints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anatomy: Difference of Gaussian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BFDC21-F9CC-4012-9CA9-547AFF0790C4}"/>
              </a:ext>
            </a:extLst>
          </p:cNvPr>
          <p:cNvSpPr txBox="1"/>
          <p:nvPr/>
        </p:nvSpPr>
        <p:spPr>
          <a:xfrm>
            <a:off x="450725" y="2705077"/>
            <a:ext cx="24098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Compute the differences of the individual pixels.</a:t>
            </a:r>
            <a:endParaRPr lang="en-GB" sz="2800" dirty="0">
              <a:sym typeface="Wingdings" panose="05000000000000000000" pitchFamily="2" charset="2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82C5A8A-1CDD-4E9D-9A35-55CDEE3D38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" t="1215" r="2868"/>
          <a:stretch/>
        </p:blipFill>
        <p:spPr>
          <a:xfrm>
            <a:off x="2944936" y="1752599"/>
            <a:ext cx="7896225" cy="441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438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84541" y="531807"/>
            <a:ext cx="9525121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Keypoints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anatomy: Difference of Gaussian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BFDC21-F9CC-4012-9CA9-547AFF0790C4}"/>
              </a:ext>
            </a:extLst>
          </p:cNvPr>
          <p:cNvSpPr txBox="1"/>
          <p:nvPr/>
        </p:nvSpPr>
        <p:spPr>
          <a:xfrm>
            <a:off x="1466850" y="1932164"/>
            <a:ext cx="9124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Increase the visibility of edges and other detail present in a digital image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Bright spots increase of brightness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anose="05000000000000000000" pitchFamily="2" charset="2"/>
              </a:rPr>
              <a:t>Dark spots increase of darkness</a:t>
            </a:r>
            <a:endParaRPr lang="en-GB" sz="2400" dirty="0">
              <a:sym typeface="Wingdings" panose="05000000000000000000" pitchFamily="2" charset="2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FA79DF6-5495-4980-BBE9-E5297CD1A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30" y="3547360"/>
            <a:ext cx="6670821" cy="28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228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84541" y="531807"/>
            <a:ext cx="97215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Keypoints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anatomy: Discrete Extrema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BFDC21-F9CC-4012-9CA9-547AFF0790C4}"/>
              </a:ext>
            </a:extLst>
          </p:cNvPr>
          <p:cNvSpPr txBox="1"/>
          <p:nvPr/>
        </p:nvSpPr>
        <p:spPr>
          <a:xfrm>
            <a:off x="1466850" y="1932164"/>
            <a:ext cx="8648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ym typeface="Wingdings" panose="05000000000000000000" pitchFamily="2" charset="2"/>
              </a:rPr>
              <a:t>Discrete maximum/minimum  a pixel whose grey value is larger/smaller than those of its 26 “neighbour”.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ym typeface="Wingdings" panose="05000000000000000000" pitchFamily="2" charset="2"/>
              </a:rPr>
              <a:t>Mark it as </a:t>
            </a:r>
            <a:r>
              <a:rPr lang="en-GB" sz="2400" dirty="0" err="1">
                <a:sym typeface="Wingdings" panose="05000000000000000000" pitchFamily="2" charset="2"/>
              </a:rPr>
              <a:t>Keypoint</a:t>
            </a:r>
            <a:r>
              <a:rPr lang="en-GB" sz="2400" dirty="0">
                <a:sym typeface="Wingdings" panose="05000000000000000000" pitchFamily="2" charset="2"/>
              </a:rPr>
              <a:t>  significant different from surrounding area. 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B32962B-6E1C-4CB0-9F3F-AFEDA4C082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53" y="3429000"/>
            <a:ext cx="7988759" cy="283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863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84541" y="531807"/>
            <a:ext cx="97215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Keypoints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anatomy: Assign Reference Orientation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BFDC21-F9CC-4012-9CA9-547AFF0790C4}"/>
              </a:ext>
            </a:extLst>
          </p:cNvPr>
          <p:cNvSpPr txBox="1"/>
          <p:nvPr/>
        </p:nvSpPr>
        <p:spPr>
          <a:xfrm>
            <a:off x="1119187" y="2901128"/>
            <a:ext cx="54387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Keypoints</a:t>
            </a:r>
            <a:r>
              <a:rPr lang="en-US" sz="2000" dirty="0"/>
              <a:t>: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near the image border which don't have enough neighboring pixels to compute a reference orientation are discarded.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without a dominating orientation are discarded.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/>
              <a:t>with more than one dominating orientation might appear more than once in the next steps, namely once per orientation.</a:t>
            </a:r>
            <a:endParaRPr lang="en-GB" sz="2000" dirty="0">
              <a:sym typeface="Wingdings" panose="05000000000000000000" pitchFamily="2" charset="2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41EDE9F-ACA2-464D-9306-E47B9406A1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t="8897" r="17484" b="13310"/>
          <a:stretch/>
        </p:blipFill>
        <p:spPr>
          <a:xfrm>
            <a:off x="6810376" y="3134534"/>
            <a:ext cx="2990850" cy="291465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B02A0A5-F001-413D-942B-69B5D3A34FEF}"/>
              </a:ext>
            </a:extLst>
          </p:cNvPr>
          <p:cNvSpPr txBox="1"/>
          <p:nvPr/>
        </p:nvSpPr>
        <p:spPr>
          <a:xfrm>
            <a:off x="3790950" y="700187"/>
            <a:ext cx="5438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ym typeface="Wingdings" panose="05000000000000000000" pitchFamily="2" charset="2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39E6406-A7C7-47D6-A03D-FDE0A1A39B31}"/>
              </a:ext>
            </a:extLst>
          </p:cNvPr>
          <p:cNvSpPr txBox="1"/>
          <p:nvPr/>
        </p:nvSpPr>
        <p:spPr>
          <a:xfrm>
            <a:off x="1119187" y="1986881"/>
            <a:ext cx="8986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Observes if the gradients in the direct neighbourhood of the point have approximately the same direction and takes dominant direction. </a:t>
            </a:r>
          </a:p>
        </p:txBody>
      </p:sp>
    </p:spTree>
    <p:extLst>
      <p:ext uri="{BB962C8B-B14F-4D97-AF65-F5344CB8AC3E}">
        <p14:creationId xmlns:p14="http://schemas.microsoft.com/office/powerpoint/2010/main" val="1520250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900934" y="914663"/>
            <a:ext cx="10515240" cy="55183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Emblem </a:t>
            </a:r>
            <a:r>
              <a:rPr lang="en-US" sz="4400" b="0" strike="noStrike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  <a:sym typeface="Wingdings" panose="05000000000000000000" pitchFamily="2" charset="2"/>
              </a:rPr>
              <a:t> </a:t>
            </a:r>
            <a:r>
              <a:rPr lang="en-US" sz="4400" b="0" i="1" strike="noStrike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  <a:sym typeface="Wingdings" panose="05000000000000000000" pitchFamily="2" charset="2"/>
              </a:rPr>
              <a:t>Pictura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</a:p>
          <a:p>
            <a:pPr>
              <a:lnSpc>
                <a:spcPct val="90000"/>
              </a:lnSpc>
            </a:pPr>
            <a:endParaRPr lang="en-US" sz="4400" b="0" strike="noStrike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" name="CustomShape 5"/>
          <p:cNvSpPr/>
          <p:nvPr/>
        </p:nvSpPr>
        <p:spPr>
          <a:xfrm rot="5400000">
            <a:off x="10738222" y="722574"/>
            <a:ext cx="1230190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690738" y="1780780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690738" y="2879794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690738" y="3972148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46590" y="5008649"/>
            <a:ext cx="121345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E5F3C1E-C08B-4ABF-AF7C-6ECA8EE2E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78" y="1466501"/>
            <a:ext cx="2952469" cy="4424349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01CC2D4-4F4F-4297-A893-F0AAA133FACE}"/>
              </a:ext>
            </a:extLst>
          </p:cNvPr>
          <p:cNvSpPr/>
          <p:nvPr/>
        </p:nvSpPr>
        <p:spPr>
          <a:xfrm>
            <a:off x="2408322" y="2099511"/>
            <a:ext cx="1760622" cy="427121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5C49C42-A83C-4714-8DFD-0C0BAA654FB5}"/>
              </a:ext>
            </a:extLst>
          </p:cNvPr>
          <p:cNvSpPr/>
          <p:nvPr/>
        </p:nvSpPr>
        <p:spPr>
          <a:xfrm>
            <a:off x="2408321" y="2526632"/>
            <a:ext cx="1760622" cy="1672389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6395DE3-21C8-400C-9F12-21F4F4B29EAD}"/>
              </a:ext>
            </a:extLst>
          </p:cNvPr>
          <p:cNvSpPr/>
          <p:nvPr/>
        </p:nvSpPr>
        <p:spPr>
          <a:xfrm>
            <a:off x="2408321" y="4251159"/>
            <a:ext cx="1760622" cy="895723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7508194-8EA2-44DC-A4C5-1F87043A7C5C}"/>
              </a:ext>
            </a:extLst>
          </p:cNvPr>
          <p:cNvCxnSpPr>
            <a:cxnSpLocks/>
          </p:cNvCxnSpPr>
          <p:nvPr/>
        </p:nvCxnSpPr>
        <p:spPr>
          <a:xfrm>
            <a:off x="4168943" y="2261937"/>
            <a:ext cx="2129589" cy="0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83EDDC3E-4374-44C0-980C-997D95B691EA}"/>
              </a:ext>
            </a:extLst>
          </p:cNvPr>
          <p:cNvCxnSpPr>
            <a:cxnSpLocks/>
          </p:cNvCxnSpPr>
          <p:nvPr/>
        </p:nvCxnSpPr>
        <p:spPr>
          <a:xfrm>
            <a:off x="4168943" y="3256548"/>
            <a:ext cx="2129589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1F1F3DD-565C-4CA2-A50C-8145FF46BADF}"/>
              </a:ext>
            </a:extLst>
          </p:cNvPr>
          <p:cNvCxnSpPr>
            <a:cxnSpLocks/>
          </p:cNvCxnSpPr>
          <p:nvPr/>
        </p:nvCxnSpPr>
        <p:spPr>
          <a:xfrm>
            <a:off x="4213059" y="4700337"/>
            <a:ext cx="2129589" cy="0"/>
          </a:xfrm>
          <a:prstGeom prst="straightConnector1">
            <a:avLst/>
          </a:prstGeom>
          <a:ln w="571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F3D7DAE-7A59-4AFB-B686-817A618EE763}"/>
              </a:ext>
            </a:extLst>
          </p:cNvPr>
          <p:cNvSpPr txBox="1"/>
          <p:nvPr/>
        </p:nvSpPr>
        <p:spPr>
          <a:xfrm>
            <a:off x="6488385" y="2077271"/>
            <a:ext cx="416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chemeClr val="bg2"/>
                </a:solidFill>
              </a:rPr>
              <a:t>Motto</a:t>
            </a:r>
            <a:r>
              <a:rPr lang="it-IT" dirty="0">
                <a:solidFill>
                  <a:schemeClr val="bg2"/>
                </a:solidFill>
              </a:rPr>
              <a:t> (latin) or </a:t>
            </a:r>
            <a:r>
              <a:rPr lang="it-IT" i="1" dirty="0" err="1">
                <a:solidFill>
                  <a:schemeClr val="bg2"/>
                </a:solidFill>
              </a:rPr>
              <a:t>Inscriptio</a:t>
            </a:r>
            <a:r>
              <a:rPr lang="it-IT" dirty="0">
                <a:solidFill>
                  <a:schemeClr val="bg2"/>
                </a:solidFill>
              </a:rPr>
              <a:t> (</a:t>
            </a:r>
            <a:r>
              <a:rPr lang="it-IT" dirty="0" err="1">
                <a:solidFill>
                  <a:schemeClr val="bg2"/>
                </a:solidFill>
              </a:rPr>
              <a:t>vernacular</a:t>
            </a:r>
            <a:r>
              <a:rPr lang="it-IT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C5549C5-B8AA-464B-B62D-BA2B2E0FDE70}"/>
              </a:ext>
            </a:extLst>
          </p:cNvPr>
          <p:cNvSpPr txBox="1"/>
          <p:nvPr/>
        </p:nvSpPr>
        <p:spPr>
          <a:xfrm>
            <a:off x="6412185" y="3022616"/>
            <a:ext cx="416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/>
              <a:t>Pictura</a:t>
            </a:r>
            <a:r>
              <a:rPr lang="en-GB" dirty="0"/>
              <a:t> (enigmatic picture)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1F7404D-8C14-455A-B256-6C6C7C420D73}"/>
              </a:ext>
            </a:extLst>
          </p:cNvPr>
          <p:cNvSpPr txBox="1"/>
          <p:nvPr/>
        </p:nvSpPr>
        <p:spPr>
          <a:xfrm>
            <a:off x="6386764" y="4471268"/>
            <a:ext cx="4162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>
                <a:solidFill>
                  <a:schemeClr val="bg2"/>
                </a:solidFill>
              </a:rPr>
              <a:t>Subscriptio</a:t>
            </a:r>
            <a:r>
              <a:rPr lang="it-IT" dirty="0">
                <a:solidFill>
                  <a:schemeClr val="bg2"/>
                </a:solidFill>
              </a:rPr>
              <a:t> (</a:t>
            </a:r>
            <a:r>
              <a:rPr lang="it-IT" dirty="0" err="1">
                <a:solidFill>
                  <a:schemeClr val="bg2"/>
                </a:solidFill>
              </a:rPr>
              <a:t>epigram</a:t>
            </a:r>
            <a:r>
              <a:rPr lang="it-IT" dirty="0">
                <a:solidFill>
                  <a:schemeClr val="bg2"/>
                </a:solidFill>
              </a:rPr>
              <a:t>- </a:t>
            </a:r>
            <a:r>
              <a:rPr lang="it-IT" dirty="0" err="1">
                <a:solidFill>
                  <a:schemeClr val="bg2"/>
                </a:solidFill>
              </a:rPr>
              <a:t>vernacular</a:t>
            </a:r>
            <a:r>
              <a:rPr lang="it-IT" dirty="0">
                <a:solidFill>
                  <a:schemeClr val="bg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23666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B008B82-F9ED-47FF-B9E7-90E5D782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50</a:t>
            </a:fld>
            <a:endParaRPr lang="de-DE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EB10F7D-E58E-4C74-8A52-DE9CDDE524F5}"/>
              </a:ext>
            </a:extLst>
          </p:cNvPr>
          <p:cNvSpPr/>
          <p:nvPr/>
        </p:nvSpPr>
        <p:spPr>
          <a:xfrm>
            <a:off x="1059892" y="396997"/>
            <a:ext cx="10055783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Keypoints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anatomy: Assign Reference Orientation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120FDE-D81A-47E3-81AE-F3020B6BAAE4}"/>
              </a:ext>
            </a:extLst>
          </p:cNvPr>
          <p:cNvSpPr txBox="1"/>
          <p:nvPr/>
        </p:nvSpPr>
        <p:spPr>
          <a:xfrm>
            <a:off x="1733550" y="1945658"/>
            <a:ext cx="75050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SIFT descriptor is a 3-D spatial histogram of the image gradients in characterizing the appearance of a </a:t>
            </a:r>
            <a:r>
              <a:rPr lang="en-US" sz="2000" dirty="0" err="1"/>
              <a:t>keypoint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gradient at each pixel is regarded as a sample of a three-dimensional elementary feature vector, formed by the pixel location and the gradient orientation.</a:t>
            </a:r>
            <a:endParaRPr lang="en-GB" sz="20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0957B53-0372-44A6-B3EE-1C48CCF98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4" y="3573176"/>
            <a:ext cx="10491788" cy="278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07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B008B82-F9ED-47FF-B9E7-90E5D782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51</a:t>
            </a:fld>
            <a:endParaRPr lang="de-DE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EB10F7D-E58E-4C74-8A52-DE9CDDE524F5}"/>
              </a:ext>
            </a:extLst>
          </p:cNvPr>
          <p:cNvSpPr/>
          <p:nvPr/>
        </p:nvSpPr>
        <p:spPr>
          <a:xfrm>
            <a:off x="1059892" y="396997"/>
            <a:ext cx="10055783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Keypoints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anatomy: Assign Reference Orientation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5120FDE-D81A-47E3-81AE-F3020B6BAAE4}"/>
              </a:ext>
            </a:extLst>
          </p:cNvPr>
          <p:cNvSpPr txBox="1"/>
          <p:nvPr/>
        </p:nvSpPr>
        <p:spPr>
          <a:xfrm>
            <a:off x="509588" y="1945658"/>
            <a:ext cx="50625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Gradient magnitude and orientation at each point weighted by a Gaussian</a:t>
            </a:r>
          </a:p>
          <a:p>
            <a:br>
              <a:rPr lang="en-US" dirty="0"/>
            </a:br>
            <a:endParaRPr lang="en-GB" sz="20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3A665E0-C64F-43E2-B394-2FED560CA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63" y="2645107"/>
            <a:ext cx="9053512" cy="321582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A26971-126A-4883-AFBA-532D249B1B23}"/>
              </a:ext>
            </a:extLst>
          </p:cNvPr>
          <p:cNvSpPr txBox="1"/>
          <p:nvPr/>
        </p:nvSpPr>
        <p:spPr>
          <a:xfrm>
            <a:off x="6096000" y="1945658"/>
            <a:ext cx="50625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Orientation histograms: sum of gradient magnitude at each direction</a:t>
            </a:r>
          </a:p>
          <a:p>
            <a:br>
              <a:rPr lang="en-US" dirty="0"/>
            </a:br>
            <a:endParaRPr lang="en-GB" sz="20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F207EE-B05E-4CAF-A789-F1AB0BF5036F}"/>
              </a:ext>
            </a:extLst>
          </p:cNvPr>
          <p:cNvSpPr txBox="1"/>
          <p:nvPr/>
        </p:nvSpPr>
        <p:spPr>
          <a:xfrm>
            <a:off x="3276600" y="5899623"/>
            <a:ext cx="6429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4x4 arrays of 8 bin histogram is used,  a total of 128 features for one  </a:t>
            </a:r>
            <a:r>
              <a:rPr lang="en-US" dirty="0" err="1"/>
              <a:t>Keypoint</a:t>
            </a:r>
            <a:r>
              <a:rPr lang="en-US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19212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6602FD77-3B97-417B-93FB-C209F409C9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75" y="3708158"/>
            <a:ext cx="6907296" cy="2453482"/>
          </a:xfrm>
          <a:prstGeom prst="rect">
            <a:avLst/>
          </a:prstGeom>
        </p:spPr>
      </p:pic>
      <p:sp>
        <p:nvSpPr>
          <p:cNvPr id="2" name="TextShape 1"/>
          <p:cNvSpPr txBox="1"/>
          <p:nvPr/>
        </p:nvSpPr>
        <p:spPr>
          <a:xfrm>
            <a:off x="784541" y="531807"/>
            <a:ext cx="97215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 err="1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Keypoints</a:t>
            </a: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anatomy: Compute Descriptors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39E6406-A7C7-47D6-A03D-FDE0A1A39B31}"/>
              </a:ext>
            </a:extLst>
          </p:cNvPr>
          <p:cNvSpPr txBox="1"/>
          <p:nvPr/>
        </p:nvSpPr>
        <p:spPr>
          <a:xfrm>
            <a:off x="497014" y="2040552"/>
            <a:ext cx="95202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They accept as input a </a:t>
            </a:r>
            <a:r>
              <a:rPr lang="en-US" sz="2000" dirty="0" err="1"/>
              <a:t>keypoint</a:t>
            </a:r>
            <a:r>
              <a:rPr lang="en-US" sz="2000" dirty="0"/>
              <a:t> frame, which has </a:t>
            </a:r>
            <a:r>
              <a:rPr lang="en-US" sz="2000" b="1" dirty="0"/>
              <a:t>location</a:t>
            </a:r>
            <a:r>
              <a:rPr lang="en-US" sz="2000" dirty="0"/>
              <a:t>, </a:t>
            </a:r>
            <a:r>
              <a:rPr lang="en-US" sz="2000" b="1" dirty="0"/>
              <a:t>scale</a:t>
            </a:r>
            <a:r>
              <a:rPr lang="en-US" sz="2000" dirty="0"/>
              <a:t> and </a:t>
            </a:r>
            <a:r>
              <a:rPr lang="en-US" sz="2000" b="1" dirty="0"/>
              <a:t>orientation</a:t>
            </a:r>
            <a:r>
              <a:rPr lang="en-US" sz="2000" dirty="0"/>
              <a:t>.</a:t>
            </a:r>
            <a:endParaRPr lang="en-GB" sz="2000" dirty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From </a:t>
            </a:r>
            <a:r>
              <a:rPr lang="en-GB" sz="2000" dirty="0" err="1">
                <a:sym typeface="Wingdings" panose="05000000000000000000" pitchFamily="2" charset="2"/>
              </a:rPr>
              <a:t>Keypoints</a:t>
            </a:r>
            <a:r>
              <a:rPr lang="en-GB" sz="2000" dirty="0">
                <a:sym typeface="Wingdings" panose="05000000000000000000" pitchFamily="2" charset="2"/>
              </a:rPr>
              <a:t> list a </a:t>
            </a:r>
            <a:r>
              <a:rPr lang="en-US" sz="2000" dirty="0"/>
              <a:t>4x4 arrays of 8 bin histogram is computed</a:t>
            </a:r>
            <a:r>
              <a:rPr lang="en-GB" sz="2000" dirty="0">
                <a:sym typeface="Wingdings" panose="05000000000000000000" pitchFamily="2" charset="2"/>
              </a:rPr>
              <a:t> for the distribution of the directions of the gradients in a neighbourhood (128 features for each </a:t>
            </a:r>
            <a:r>
              <a:rPr lang="en-GB" sz="2000" dirty="0" err="1">
                <a:sym typeface="Wingdings" panose="05000000000000000000" pitchFamily="2" charset="2"/>
              </a:rPr>
              <a:t>Keypoint</a:t>
            </a:r>
            <a:r>
              <a:rPr lang="en-GB" sz="2000" dirty="0">
                <a:sym typeface="Wingdings" panose="05000000000000000000" pitchFamily="2" charset="2"/>
              </a:rPr>
              <a:t>).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0A4E67-3BF2-48BE-8F5E-47A92D34E957}"/>
              </a:ext>
            </a:extLst>
          </p:cNvPr>
          <p:cNvSpPr txBox="1"/>
          <p:nvPr/>
        </p:nvSpPr>
        <p:spPr>
          <a:xfrm>
            <a:off x="497014" y="4019974"/>
            <a:ext cx="47196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The neighbourhood is a circle and the coordinate system is rotated to match the reference orientation.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ym typeface="Wingdings" panose="05000000000000000000" pitchFamily="2" charset="2"/>
              </a:rPr>
              <a:t>Keypoints</a:t>
            </a:r>
            <a:r>
              <a:rPr lang="en-GB" sz="2000" dirty="0">
                <a:sym typeface="Wingdings" panose="05000000000000000000" pitchFamily="2" charset="2"/>
              </a:rPr>
              <a:t> might be discarded at this last step if their circle would not fit into the image</a:t>
            </a:r>
          </a:p>
        </p:txBody>
      </p:sp>
    </p:spTree>
    <p:extLst>
      <p:ext uri="{BB962C8B-B14F-4D97-AF65-F5344CB8AC3E}">
        <p14:creationId xmlns:p14="http://schemas.microsoft.com/office/powerpoint/2010/main" val="15812222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84541" y="531807"/>
            <a:ext cx="9721534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Clustering example: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09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53</a:t>
            </a:fld>
            <a:endParaRPr lang="de-DE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1BCF828-0515-4A73-A5D8-70F2356FC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25" y="1757196"/>
            <a:ext cx="6682366" cy="48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616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43069130-6275-451B-B7A0-E8EB67DBF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863" y="338929"/>
            <a:ext cx="6472219" cy="3310090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0DD5C7-CF2A-42D0-8D55-CC68CB0A3FBC}"/>
              </a:ext>
            </a:extLst>
          </p:cNvPr>
          <p:cNvGrpSpPr/>
          <p:nvPr/>
        </p:nvGrpSpPr>
        <p:grpSpPr>
          <a:xfrm>
            <a:off x="10841162" y="619634"/>
            <a:ext cx="1024310" cy="5585048"/>
            <a:chOff x="10841162" y="619634"/>
            <a:chExt cx="1024310" cy="5585048"/>
          </a:xfrm>
        </p:grpSpPr>
        <p:sp>
          <p:nvSpPr>
            <p:cNvPr id="3" name="CustomShape 5"/>
            <p:cNvSpPr/>
            <p:nvPr/>
          </p:nvSpPr>
          <p:spPr>
            <a:xfrm rot="5400000">
              <a:off x="10755912" y="704884"/>
              <a:ext cx="1194809" cy="1024309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 vert="vert270" lIns="69480" tIns="34560" rIns="16884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Introduction</a:t>
              </a:r>
              <a:endParaRPr lang="en-US" sz="12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4" name="CustomShape 6"/>
            <p:cNvSpPr/>
            <p:nvPr/>
          </p:nvSpPr>
          <p:spPr>
            <a:xfrm rot="5400000">
              <a:off x="10708015" y="1763502"/>
              <a:ext cx="1290605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Research Question</a:t>
              </a:r>
            </a:p>
          </p:txBody>
        </p:sp>
        <p:sp>
          <p:nvSpPr>
            <p:cNvPr id="5" name="CustomShape 6"/>
            <p:cNvSpPr/>
            <p:nvPr/>
          </p:nvSpPr>
          <p:spPr>
            <a:xfrm rot="5400000">
              <a:off x="10708015" y="2862517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pc="-1" dirty="0">
                  <a:solidFill>
                    <a:schemeClr val="accent3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Methods</a:t>
              </a:r>
              <a:endParaRPr lang="en-US" sz="1800" b="1" strike="noStrike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6" name="CustomShape 6"/>
            <p:cNvSpPr/>
            <p:nvPr/>
          </p:nvSpPr>
          <p:spPr>
            <a:xfrm rot="5400000">
              <a:off x="10708015" y="3954871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400" b="1" strike="noStrike" spc="-1"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</a:rPr>
                <a:t>Evaluation</a:t>
              </a:r>
              <a:endParaRPr lang="en-US" sz="18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  <p:sp>
          <p:nvSpPr>
            <p:cNvPr id="8" name="CustomShape 6"/>
            <p:cNvSpPr/>
            <p:nvPr/>
          </p:nvSpPr>
          <p:spPr>
            <a:xfrm rot="5400000">
              <a:off x="10708015" y="5047225"/>
              <a:ext cx="1290606" cy="1024308"/>
            </a:xfrm>
            <a:custGeom>
              <a:avLst/>
              <a:gdLst/>
              <a:ahLst/>
              <a:cxnLst/>
              <a:rect l="l" t="t" r="r" b="b"/>
              <a:pathLst>
                <a:path w="1516107" h="606442">
                  <a:moveTo>
                    <a:pt x="0" y="0"/>
                  </a:moveTo>
                  <a:lnTo>
                    <a:pt x="1212886" y="0"/>
                  </a:lnTo>
                  <a:lnTo>
                    <a:pt x="1516107" y="303221"/>
                  </a:lnTo>
                  <a:lnTo>
                    <a:pt x="1212886" y="606442"/>
                  </a:lnTo>
                  <a:lnTo>
                    <a:pt x="0" y="606442"/>
                  </a:lnTo>
                  <a:lnTo>
                    <a:pt x="303221" y="303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4426670"/>
                <a:satOff val="3026"/>
                <a:lumOff val="-654"/>
                <a:alphaOff val="0"/>
              </a:schemeClr>
            </a:fillRef>
            <a:effectRef idx="0">
              <a:schemeClr val="accent5">
                <a:hueOff val="4426670"/>
                <a:satOff val="3026"/>
                <a:lumOff val="-654"/>
                <a:alphaOff val="0"/>
              </a:schemeClr>
            </a:effectRef>
            <a:fontRef idx="minor"/>
          </p:style>
          <p:txBody>
            <a:bodyPr vert="vert270" lIns="355320" tIns="34560" rIns="320400" bIns="34560" anchor="ctr"/>
            <a:lstStyle/>
            <a:p>
              <a:pPr algn="ctr">
                <a:lnSpc>
                  <a:spcPct val="90000"/>
                </a:lnSpc>
              </a:pPr>
              <a:r>
                <a:rPr lang="en-US" sz="1200" b="1" spc="-1" dirty="0">
                  <a:solidFill>
                    <a:schemeClr val="bg2">
                      <a:lumMod val="1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Conclusions</a:t>
              </a: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54</a:t>
            </a:fld>
            <a:endParaRPr lang="de-DE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14B5B04-7FC2-4C86-A9AC-3CF6D73C7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2" y="1498897"/>
            <a:ext cx="454736" cy="827815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72A88720-D247-4AD1-AA15-914C4E897DD3}"/>
              </a:ext>
            </a:extLst>
          </p:cNvPr>
          <p:cNvCxnSpPr>
            <a:cxnSpLocks/>
          </p:cNvCxnSpPr>
          <p:nvPr/>
        </p:nvCxnSpPr>
        <p:spPr>
          <a:xfrm>
            <a:off x="1474415" y="1903193"/>
            <a:ext cx="734927" cy="0"/>
          </a:xfrm>
          <a:prstGeom prst="straightConnector1">
            <a:avLst/>
          </a:prstGeom>
          <a:ln w="76200">
            <a:solidFill>
              <a:srgbClr val="849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B2B6B74B-543F-4556-81B2-2BAF92680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3" y="4579293"/>
            <a:ext cx="454736" cy="827815"/>
          </a:xfrm>
          <a:prstGeom prst="rect">
            <a:avLst/>
          </a:prstGeo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36810E3F-E275-44AC-BD9C-55C9DA99D8FA}"/>
              </a:ext>
            </a:extLst>
          </p:cNvPr>
          <p:cNvCxnSpPr/>
          <p:nvPr/>
        </p:nvCxnSpPr>
        <p:spPr>
          <a:xfrm>
            <a:off x="1538126" y="4983589"/>
            <a:ext cx="734927" cy="0"/>
          </a:xfrm>
          <a:prstGeom prst="straightConnector1">
            <a:avLst/>
          </a:prstGeom>
          <a:ln w="76200">
            <a:solidFill>
              <a:srgbClr val="8497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B766431C-1098-45AC-BF53-E6290C97F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21" y="1541150"/>
            <a:ext cx="822849" cy="74330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1B0D72D-B3D0-479E-BCFD-2861ABF06B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21" y="4573544"/>
            <a:ext cx="827815" cy="82781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70F0FE8-BA8F-499E-93EA-782AB4A81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99" y="3429000"/>
            <a:ext cx="6472219" cy="335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97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838077" y="572148"/>
            <a:ext cx="10515240" cy="57085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Database: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38222" y="722574"/>
            <a:ext cx="1230190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690738" y="1780780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690738" y="2879794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690738" y="3972148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46590" y="5008649"/>
            <a:ext cx="121345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CC22192-DDA3-4002-92C1-952D71BA4D82}"/>
              </a:ext>
            </a:extLst>
          </p:cNvPr>
          <p:cNvSpPr txBox="1"/>
          <p:nvPr/>
        </p:nvSpPr>
        <p:spPr>
          <a:xfrm>
            <a:off x="946361" y="1630354"/>
            <a:ext cx="94970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28413 Emblems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1388 freely accessible facsimiles of emblem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Iconclass</a:t>
            </a:r>
            <a:r>
              <a:rPr lang="en-GB" dirty="0"/>
              <a:t> index for a total of 32.752 distinct </a:t>
            </a:r>
            <a:r>
              <a:rPr lang="en-GB" dirty="0" err="1"/>
              <a:t>Iconclass</a:t>
            </a:r>
            <a:r>
              <a:rPr lang="en-GB" dirty="0"/>
              <a:t> notations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Search for motto, keyword, </a:t>
            </a:r>
            <a:r>
              <a:rPr lang="en-US" dirty="0" err="1"/>
              <a:t>Iconclass</a:t>
            </a:r>
            <a:r>
              <a:rPr lang="en-US" dirty="0"/>
              <a:t> notation, and </a:t>
            </a:r>
            <a:r>
              <a:rPr lang="en-US" dirty="0" err="1"/>
              <a:t>Iconclass</a:t>
            </a:r>
            <a:r>
              <a:rPr lang="en-US" dirty="0"/>
              <a:t> term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Different scan standard: 300dpi, JPEG2000, tiff. On internet reduced in size and converted into JPEG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E4E3E27-0799-4A94-B0FE-B836B8A2F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61" y="294130"/>
            <a:ext cx="4800600" cy="17907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72D420A-497C-42FE-B3EC-B341991D7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86" y="4484302"/>
            <a:ext cx="8105775" cy="215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97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Shape 1"/>
          <p:cNvSpPr txBox="1"/>
          <p:nvPr/>
        </p:nvSpPr>
        <p:spPr>
          <a:xfrm>
            <a:off x="741824" y="430403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4400" b="0" strike="noStrike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Issues:</a:t>
            </a:r>
          </a:p>
          <a:p>
            <a:pPr>
              <a:lnSpc>
                <a:spcPct val="90000"/>
              </a:lnSpc>
            </a:pPr>
            <a:endParaRPr lang="en-US" sz="4400" b="0" strike="noStrike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" name="CustomShape 5"/>
          <p:cNvSpPr/>
          <p:nvPr/>
        </p:nvSpPr>
        <p:spPr>
          <a:xfrm rot="5400000">
            <a:off x="10738222" y="722574"/>
            <a:ext cx="1230190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690738" y="1780780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690738" y="2879794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690738" y="3972148"/>
            <a:ext cx="1325160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46590" y="5008649"/>
            <a:ext cx="121345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015EEF-DFFE-46D1-8838-AB6391C5AA4E}"/>
              </a:ext>
            </a:extLst>
          </p:cNvPr>
          <p:cNvSpPr txBox="1"/>
          <p:nvPr/>
        </p:nvSpPr>
        <p:spPr>
          <a:xfrm>
            <a:off x="934936" y="1671926"/>
            <a:ext cx="3682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Diversity in illumination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Rotation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Scale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1ED60878-80CE-4B17-A403-861A31BDD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3" t="1970" r="4991" b="52436"/>
          <a:stretch/>
        </p:blipFill>
        <p:spPr>
          <a:xfrm>
            <a:off x="4328598" y="277905"/>
            <a:ext cx="5653603" cy="27048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9A70450-B5AE-42B3-BA82-8D09E3661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0" y="3294795"/>
            <a:ext cx="2081862" cy="313280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202C0C0-4C6D-490F-8A8D-2102F0211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41" y="3294795"/>
            <a:ext cx="1914490" cy="313280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9CBB123-5B34-4ED7-AF4E-8BEE108654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44" y="3179860"/>
            <a:ext cx="1914490" cy="319970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FE083E9-1971-4D33-872C-58E7AD18E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349" y="3211625"/>
            <a:ext cx="2014720" cy="309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2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magine 43">
            <a:extLst>
              <a:ext uri="{FF2B5EF4-FFF2-40B4-BE49-F238E27FC236}">
                <a16:creationId xmlns:a16="http://schemas.microsoft.com/office/drawing/2014/main" id="{472BFBE4-37A3-446C-AF4E-242B63809F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17639" b="31731"/>
          <a:stretch/>
        </p:blipFill>
        <p:spPr>
          <a:xfrm>
            <a:off x="6255292" y="1412315"/>
            <a:ext cx="4882266" cy="3616528"/>
          </a:xfrm>
          <a:prstGeom prst="rect">
            <a:avLst/>
          </a:prstGeom>
        </p:spPr>
      </p:pic>
      <p:grpSp>
        <p:nvGrpSpPr>
          <p:cNvPr id="20" name="Gruppieren 19"/>
          <p:cNvGrpSpPr/>
          <p:nvPr/>
        </p:nvGrpSpPr>
        <p:grpSpPr>
          <a:xfrm>
            <a:off x="1416908" y="1329886"/>
            <a:ext cx="3624649" cy="4914779"/>
            <a:chOff x="955589" y="901518"/>
            <a:chExt cx="3624649" cy="4914779"/>
          </a:xfrm>
        </p:grpSpPr>
        <p:pic>
          <p:nvPicPr>
            <p:cNvPr id="15" name="Grafik 14" descr="ea169003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5589" y="901518"/>
              <a:ext cx="3624649" cy="4914779"/>
            </a:xfrm>
            <a:prstGeom prst="rect">
              <a:avLst/>
            </a:prstGeom>
          </p:spPr>
        </p:pic>
        <p:sp>
          <p:nvSpPr>
            <p:cNvPr id="13" name="Freihandform 12"/>
            <p:cNvSpPr/>
            <p:nvPr/>
          </p:nvSpPr>
          <p:spPr>
            <a:xfrm>
              <a:off x="2364260" y="2132227"/>
              <a:ext cx="1694249" cy="1699741"/>
            </a:xfrm>
            <a:custGeom>
              <a:avLst/>
              <a:gdLst>
                <a:gd name="connsiteX0" fmla="*/ 255373 w 1694249"/>
                <a:gd name="connsiteY0" fmla="*/ 42563 h 1699741"/>
                <a:gd name="connsiteX1" fmla="*/ 832022 w 1694249"/>
                <a:gd name="connsiteY1" fmla="*/ 116703 h 1699741"/>
                <a:gd name="connsiteX2" fmla="*/ 889686 w 1694249"/>
                <a:gd name="connsiteY2" fmla="*/ 91990 h 1699741"/>
                <a:gd name="connsiteX3" fmla="*/ 1268627 w 1694249"/>
                <a:gd name="connsiteY3" fmla="*/ 1373 h 1699741"/>
                <a:gd name="connsiteX4" fmla="*/ 1383957 w 1694249"/>
                <a:gd name="connsiteY4" fmla="*/ 100227 h 1699741"/>
                <a:gd name="connsiteX5" fmla="*/ 1515762 w 1694249"/>
                <a:gd name="connsiteY5" fmla="*/ 306173 h 1699741"/>
                <a:gd name="connsiteX6" fmla="*/ 1441622 w 1694249"/>
                <a:gd name="connsiteY6" fmla="*/ 487406 h 1699741"/>
                <a:gd name="connsiteX7" fmla="*/ 1128584 w 1694249"/>
                <a:gd name="connsiteY7" fmla="*/ 578022 h 1699741"/>
                <a:gd name="connsiteX8" fmla="*/ 1301578 w 1694249"/>
                <a:gd name="connsiteY8" fmla="*/ 866346 h 1699741"/>
                <a:gd name="connsiteX9" fmla="*/ 1359243 w 1694249"/>
                <a:gd name="connsiteY9" fmla="*/ 1039341 h 1699741"/>
                <a:gd name="connsiteX10" fmla="*/ 1639330 w 1694249"/>
                <a:gd name="connsiteY10" fmla="*/ 1129957 h 1699741"/>
                <a:gd name="connsiteX11" fmla="*/ 1688757 w 1694249"/>
                <a:gd name="connsiteY11" fmla="*/ 1270000 h 1699741"/>
                <a:gd name="connsiteX12" fmla="*/ 1622854 w 1694249"/>
                <a:gd name="connsiteY12" fmla="*/ 1418281 h 1699741"/>
                <a:gd name="connsiteX13" fmla="*/ 1515762 w 1694249"/>
                <a:gd name="connsiteY13" fmla="*/ 1451233 h 1699741"/>
                <a:gd name="connsiteX14" fmla="*/ 1383957 w 1694249"/>
                <a:gd name="connsiteY14" fmla="*/ 1673654 h 1699741"/>
                <a:gd name="connsiteX15" fmla="*/ 1103870 w 1694249"/>
                <a:gd name="connsiteY15" fmla="*/ 1607752 h 1699741"/>
                <a:gd name="connsiteX16" fmla="*/ 1070919 w 1694249"/>
                <a:gd name="connsiteY16" fmla="*/ 1500660 h 1699741"/>
                <a:gd name="connsiteX17" fmla="*/ 897924 w 1694249"/>
                <a:gd name="connsiteY17" fmla="*/ 1377092 h 1699741"/>
                <a:gd name="connsiteX18" fmla="*/ 757881 w 1694249"/>
                <a:gd name="connsiteY18" fmla="*/ 1088768 h 1699741"/>
                <a:gd name="connsiteX19" fmla="*/ 469557 w 1694249"/>
                <a:gd name="connsiteY19" fmla="*/ 1574800 h 1699741"/>
                <a:gd name="connsiteX20" fmla="*/ 411892 w 1694249"/>
                <a:gd name="connsiteY20" fmla="*/ 1377092 h 1699741"/>
                <a:gd name="connsiteX21" fmla="*/ 214184 w 1694249"/>
                <a:gd name="connsiteY21" fmla="*/ 1138195 h 1699741"/>
                <a:gd name="connsiteX22" fmla="*/ 181232 w 1694249"/>
                <a:gd name="connsiteY22" fmla="*/ 940487 h 1699741"/>
                <a:gd name="connsiteX23" fmla="*/ 8238 w 1694249"/>
                <a:gd name="connsiteY23" fmla="*/ 924011 h 1699741"/>
                <a:gd name="connsiteX24" fmla="*/ 131805 w 1694249"/>
                <a:gd name="connsiteY24" fmla="*/ 792206 h 1699741"/>
                <a:gd name="connsiteX25" fmla="*/ 74140 w 1694249"/>
                <a:gd name="connsiteY25" fmla="*/ 545071 h 1699741"/>
                <a:gd name="connsiteX26" fmla="*/ 181232 w 1694249"/>
                <a:gd name="connsiteY26" fmla="*/ 396790 h 1699741"/>
                <a:gd name="connsiteX27" fmla="*/ 74140 w 1694249"/>
                <a:gd name="connsiteY27" fmla="*/ 240271 h 1699741"/>
                <a:gd name="connsiteX28" fmla="*/ 107092 w 1694249"/>
                <a:gd name="connsiteY28" fmla="*/ 75514 h 1699741"/>
                <a:gd name="connsiteX29" fmla="*/ 255373 w 1694249"/>
                <a:gd name="connsiteY29" fmla="*/ 42563 h 169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94249" h="1699741">
                  <a:moveTo>
                    <a:pt x="255373" y="42563"/>
                  </a:moveTo>
                  <a:cubicBezTo>
                    <a:pt x="376195" y="49428"/>
                    <a:pt x="726303" y="108465"/>
                    <a:pt x="832022" y="116703"/>
                  </a:cubicBezTo>
                  <a:cubicBezTo>
                    <a:pt x="937741" y="124941"/>
                    <a:pt x="816919" y="111212"/>
                    <a:pt x="889686" y="91990"/>
                  </a:cubicBezTo>
                  <a:cubicBezTo>
                    <a:pt x="962454" y="72768"/>
                    <a:pt x="1186249" y="0"/>
                    <a:pt x="1268627" y="1373"/>
                  </a:cubicBezTo>
                  <a:cubicBezTo>
                    <a:pt x="1351005" y="2746"/>
                    <a:pt x="1342768" y="49427"/>
                    <a:pt x="1383957" y="100227"/>
                  </a:cubicBezTo>
                  <a:cubicBezTo>
                    <a:pt x="1425146" y="151027"/>
                    <a:pt x="1506151" y="241643"/>
                    <a:pt x="1515762" y="306173"/>
                  </a:cubicBezTo>
                  <a:cubicBezTo>
                    <a:pt x="1525373" y="370703"/>
                    <a:pt x="1506152" y="442098"/>
                    <a:pt x="1441622" y="487406"/>
                  </a:cubicBezTo>
                  <a:cubicBezTo>
                    <a:pt x="1377092" y="532714"/>
                    <a:pt x="1151925" y="514865"/>
                    <a:pt x="1128584" y="578022"/>
                  </a:cubicBezTo>
                  <a:cubicBezTo>
                    <a:pt x="1105243" y="641179"/>
                    <a:pt x="1263135" y="789460"/>
                    <a:pt x="1301578" y="866346"/>
                  </a:cubicBezTo>
                  <a:cubicBezTo>
                    <a:pt x="1340021" y="943232"/>
                    <a:pt x="1302951" y="995406"/>
                    <a:pt x="1359243" y="1039341"/>
                  </a:cubicBezTo>
                  <a:cubicBezTo>
                    <a:pt x="1415535" y="1083276"/>
                    <a:pt x="1584411" y="1091514"/>
                    <a:pt x="1639330" y="1129957"/>
                  </a:cubicBezTo>
                  <a:cubicBezTo>
                    <a:pt x="1694249" y="1168400"/>
                    <a:pt x="1691503" y="1221946"/>
                    <a:pt x="1688757" y="1270000"/>
                  </a:cubicBezTo>
                  <a:cubicBezTo>
                    <a:pt x="1686011" y="1318054"/>
                    <a:pt x="1651687" y="1388076"/>
                    <a:pt x="1622854" y="1418281"/>
                  </a:cubicBezTo>
                  <a:cubicBezTo>
                    <a:pt x="1594022" y="1448487"/>
                    <a:pt x="1555578" y="1408671"/>
                    <a:pt x="1515762" y="1451233"/>
                  </a:cubicBezTo>
                  <a:cubicBezTo>
                    <a:pt x="1475946" y="1493795"/>
                    <a:pt x="1452606" y="1647568"/>
                    <a:pt x="1383957" y="1673654"/>
                  </a:cubicBezTo>
                  <a:cubicBezTo>
                    <a:pt x="1315308" y="1699741"/>
                    <a:pt x="1156043" y="1636584"/>
                    <a:pt x="1103870" y="1607752"/>
                  </a:cubicBezTo>
                  <a:cubicBezTo>
                    <a:pt x="1051697" y="1578920"/>
                    <a:pt x="1105243" y="1539103"/>
                    <a:pt x="1070919" y="1500660"/>
                  </a:cubicBezTo>
                  <a:cubicBezTo>
                    <a:pt x="1036595" y="1462217"/>
                    <a:pt x="950097" y="1445741"/>
                    <a:pt x="897924" y="1377092"/>
                  </a:cubicBezTo>
                  <a:cubicBezTo>
                    <a:pt x="845751" y="1308443"/>
                    <a:pt x="829275" y="1055817"/>
                    <a:pt x="757881" y="1088768"/>
                  </a:cubicBezTo>
                  <a:cubicBezTo>
                    <a:pt x="686487" y="1121719"/>
                    <a:pt x="527222" y="1526746"/>
                    <a:pt x="469557" y="1574800"/>
                  </a:cubicBezTo>
                  <a:cubicBezTo>
                    <a:pt x="411892" y="1622854"/>
                    <a:pt x="454454" y="1449859"/>
                    <a:pt x="411892" y="1377092"/>
                  </a:cubicBezTo>
                  <a:cubicBezTo>
                    <a:pt x="369330" y="1304325"/>
                    <a:pt x="252627" y="1210963"/>
                    <a:pt x="214184" y="1138195"/>
                  </a:cubicBezTo>
                  <a:cubicBezTo>
                    <a:pt x="175741" y="1065428"/>
                    <a:pt x="215556" y="976184"/>
                    <a:pt x="181232" y="940487"/>
                  </a:cubicBezTo>
                  <a:cubicBezTo>
                    <a:pt x="146908" y="904790"/>
                    <a:pt x="16476" y="948724"/>
                    <a:pt x="8238" y="924011"/>
                  </a:cubicBezTo>
                  <a:cubicBezTo>
                    <a:pt x="0" y="899298"/>
                    <a:pt x="120821" y="855363"/>
                    <a:pt x="131805" y="792206"/>
                  </a:cubicBezTo>
                  <a:cubicBezTo>
                    <a:pt x="142789" y="729049"/>
                    <a:pt x="65902" y="610974"/>
                    <a:pt x="74140" y="545071"/>
                  </a:cubicBezTo>
                  <a:cubicBezTo>
                    <a:pt x="82378" y="479168"/>
                    <a:pt x="181232" y="447590"/>
                    <a:pt x="181232" y="396790"/>
                  </a:cubicBezTo>
                  <a:cubicBezTo>
                    <a:pt x="181232" y="345990"/>
                    <a:pt x="86497" y="293817"/>
                    <a:pt x="74140" y="240271"/>
                  </a:cubicBezTo>
                  <a:cubicBezTo>
                    <a:pt x="61783" y="186725"/>
                    <a:pt x="71395" y="109838"/>
                    <a:pt x="107092" y="75514"/>
                  </a:cubicBezTo>
                  <a:cubicBezTo>
                    <a:pt x="142789" y="41190"/>
                    <a:pt x="134551" y="35698"/>
                    <a:pt x="255373" y="42563"/>
                  </a:cubicBezTo>
                  <a:close/>
                </a:path>
              </a:pathLst>
            </a:cu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extShape 1"/>
          <p:cNvSpPr txBox="1"/>
          <p:nvPr/>
        </p:nvSpPr>
        <p:spPr>
          <a:xfrm>
            <a:off x="154881" y="187427"/>
            <a:ext cx="10611973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0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Segmentation: search for object inside image</a:t>
            </a: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10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AED332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8</a:t>
            </a:fld>
            <a:endParaRPr lang="de-DE" dirty="0"/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C798005B-B62D-4374-BF8B-B178DEB5AC38}"/>
              </a:ext>
            </a:extLst>
          </p:cNvPr>
          <p:cNvCxnSpPr>
            <a:cxnSpLocks/>
          </p:cNvCxnSpPr>
          <p:nvPr/>
        </p:nvCxnSpPr>
        <p:spPr>
          <a:xfrm flipH="1">
            <a:off x="4448432" y="3089189"/>
            <a:ext cx="2866768" cy="3789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33">
            <a:extLst>
              <a:ext uri="{FF2B5EF4-FFF2-40B4-BE49-F238E27FC236}">
                <a16:creationId xmlns:a16="http://schemas.microsoft.com/office/drawing/2014/main" id="{5D60266A-814B-4F22-8EA9-811DF8A3AEB7}"/>
              </a:ext>
            </a:extLst>
          </p:cNvPr>
          <p:cNvGrpSpPr/>
          <p:nvPr/>
        </p:nvGrpSpPr>
        <p:grpSpPr>
          <a:xfrm>
            <a:off x="6229496" y="4683541"/>
            <a:ext cx="3733014" cy="1482811"/>
            <a:chOff x="6639050" y="5207720"/>
            <a:chExt cx="3731740" cy="1482811"/>
          </a:xfrm>
          <a:solidFill>
            <a:schemeClr val="accent1">
              <a:lumMod val="75000"/>
            </a:schemeClr>
          </a:solidFill>
        </p:grpSpPr>
        <p:sp>
          <p:nvSpPr>
            <p:cNvPr id="16" name="Abgerundetes Rechteck 29">
              <a:extLst>
                <a:ext uri="{FF2B5EF4-FFF2-40B4-BE49-F238E27FC236}">
                  <a16:creationId xmlns:a16="http://schemas.microsoft.com/office/drawing/2014/main" id="{69070734-D5BA-46D5-9FB3-3DA7A028B4FD}"/>
                </a:ext>
              </a:extLst>
            </p:cNvPr>
            <p:cNvSpPr/>
            <p:nvPr/>
          </p:nvSpPr>
          <p:spPr>
            <a:xfrm>
              <a:off x="6639050" y="5207720"/>
              <a:ext cx="3731740" cy="1482811"/>
            </a:xfrm>
            <a:prstGeom prst="round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32">
              <a:extLst>
                <a:ext uri="{FF2B5EF4-FFF2-40B4-BE49-F238E27FC236}">
                  <a16:creationId xmlns:a16="http://schemas.microsoft.com/office/drawing/2014/main" id="{3AD34FF7-A86C-4159-9A72-3AD806729425}"/>
                </a:ext>
              </a:extLst>
            </p:cNvPr>
            <p:cNvSpPr txBox="1"/>
            <p:nvPr/>
          </p:nvSpPr>
          <p:spPr>
            <a:xfrm>
              <a:off x="7148940" y="5462032"/>
              <a:ext cx="2897503" cy="1015663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chemeClr val="tx1">
                      <a:lumMod val="50000"/>
                    </a:schemeClr>
                  </a:solidFill>
                </a:rPr>
                <a:t>Search </a:t>
              </a:r>
              <a:r>
                <a:rPr lang="de-DE" sz="2000" b="1" dirty="0" err="1">
                  <a:solidFill>
                    <a:schemeClr val="tx1">
                      <a:lumMod val="50000"/>
                    </a:schemeClr>
                  </a:solidFill>
                </a:rPr>
                <a:t>for</a:t>
              </a:r>
              <a:r>
                <a:rPr lang="de-DE" sz="2000" b="1" dirty="0">
                  <a:solidFill>
                    <a:schemeClr val="tx1">
                      <a:lumMod val="50000"/>
                    </a:schemeClr>
                  </a:solidFill>
                </a:rPr>
                <a:t> CUPID </a:t>
              </a:r>
              <a:r>
                <a:rPr lang="de-DE" sz="2000" b="1" dirty="0" err="1">
                  <a:solidFill>
                    <a:schemeClr val="tx1">
                      <a:lumMod val="50000"/>
                    </a:schemeClr>
                  </a:solidFill>
                </a:rPr>
                <a:t>starting</a:t>
              </a:r>
              <a:r>
                <a:rPr lang="de-DE" sz="2000" b="1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</a:schemeClr>
                  </a:solidFill>
                </a:rPr>
                <a:t>from</a:t>
              </a:r>
              <a:r>
                <a:rPr lang="de-DE" sz="2000" b="1" dirty="0">
                  <a:solidFill>
                    <a:schemeClr val="tx1">
                      <a:lumMod val="50000"/>
                    </a:schemeClr>
                  </a:solidFill>
                </a:rPr>
                <a:t> </a:t>
              </a:r>
              <a:r>
                <a:rPr lang="de-DE" sz="2000" b="1" dirty="0" err="1">
                  <a:solidFill>
                    <a:schemeClr val="tx1">
                      <a:lumMod val="50000"/>
                    </a:schemeClr>
                  </a:solidFill>
                </a:rPr>
                <a:t>object-query</a:t>
              </a:r>
              <a:endParaRPr lang="de-DE" b="1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554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ieren 19">
            <a:extLst>
              <a:ext uri="{FF2B5EF4-FFF2-40B4-BE49-F238E27FC236}">
                <a16:creationId xmlns:a16="http://schemas.microsoft.com/office/drawing/2014/main" id="{7605A537-A4BE-4B93-8093-64C7B1A2802E}"/>
              </a:ext>
            </a:extLst>
          </p:cNvPr>
          <p:cNvGrpSpPr/>
          <p:nvPr/>
        </p:nvGrpSpPr>
        <p:grpSpPr>
          <a:xfrm>
            <a:off x="370848" y="1425346"/>
            <a:ext cx="3624649" cy="4914779"/>
            <a:chOff x="955589" y="901518"/>
            <a:chExt cx="3624649" cy="4914779"/>
          </a:xfrm>
        </p:grpSpPr>
        <p:pic>
          <p:nvPicPr>
            <p:cNvPr id="37" name="Grafik 14" descr="ea1690035.jpg">
              <a:extLst>
                <a:ext uri="{FF2B5EF4-FFF2-40B4-BE49-F238E27FC236}">
                  <a16:creationId xmlns:a16="http://schemas.microsoft.com/office/drawing/2014/main" id="{1C77A109-9630-47F2-8FDE-FDD74A5A4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5589" y="901518"/>
              <a:ext cx="3624649" cy="4914779"/>
            </a:xfrm>
            <a:prstGeom prst="rect">
              <a:avLst/>
            </a:prstGeom>
          </p:spPr>
        </p:pic>
        <p:sp>
          <p:nvSpPr>
            <p:cNvPr id="44" name="Freihandform 12">
              <a:extLst>
                <a:ext uri="{FF2B5EF4-FFF2-40B4-BE49-F238E27FC236}">
                  <a16:creationId xmlns:a16="http://schemas.microsoft.com/office/drawing/2014/main" id="{D2CA70DC-A639-418D-ABE2-B0C9298B2FCF}"/>
                </a:ext>
              </a:extLst>
            </p:cNvPr>
            <p:cNvSpPr/>
            <p:nvPr/>
          </p:nvSpPr>
          <p:spPr>
            <a:xfrm>
              <a:off x="2364260" y="2132227"/>
              <a:ext cx="1694249" cy="1699741"/>
            </a:xfrm>
            <a:custGeom>
              <a:avLst/>
              <a:gdLst>
                <a:gd name="connsiteX0" fmla="*/ 255373 w 1694249"/>
                <a:gd name="connsiteY0" fmla="*/ 42563 h 1699741"/>
                <a:gd name="connsiteX1" fmla="*/ 832022 w 1694249"/>
                <a:gd name="connsiteY1" fmla="*/ 116703 h 1699741"/>
                <a:gd name="connsiteX2" fmla="*/ 889686 w 1694249"/>
                <a:gd name="connsiteY2" fmla="*/ 91990 h 1699741"/>
                <a:gd name="connsiteX3" fmla="*/ 1268627 w 1694249"/>
                <a:gd name="connsiteY3" fmla="*/ 1373 h 1699741"/>
                <a:gd name="connsiteX4" fmla="*/ 1383957 w 1694249"/>
                <a:gd name="connsiteY4" fmla="*/ 100227 h 1699741"/>
                <a:gd name="connsiteX5" fmla="*/ 1515762 w 1694249"/>
                <a:gd name="connsiteY5" fmla="*/ 306173 h 1699741"/>
                <a:gd name="connsiteX6" fmla="*/ 1441622 w 1694249"/>
                <a:gd name="connsiteY6" fmla="*/ 487406 h 1699741"/>
                <a:gd name="connsiteX7" fmla="*/ 1128584 w 1694249"/>
                <a:gd name="connsiteY7" fmla="*/ 578022 h 1699741"/>
                <a:gd name="connsiteX8" fmla="*/ 1301578 w 1694249"/>
                <a:gd name="connsiteY8" fmla="*/ 866346 h 1699741"/>
                <a:gd name="connsiteX9" fmla="*/ 1359243 w 1694249"/>
                <a:gd name="connsiteY9" fmla="*/ 1039341 h 1699741"/>
                <a:gd name="connsiteX10" fmla="*/ 1639330 w 1694249"/>
                <a:gd name="connsiteY10" fmla="*/ 1129957 h 1699741"/>
                <a:gd name="connsiteX11" fmla="*/ 1688757 w 1694249"/>
                <a:gd name="connsiteY11" fmla="*/ 1270000 h 1699741"/>
                <a:gd name="connsiteX12" fmla="*/ 1622854 w 1694249"/>
                <a:gd name="connsiteY12" fmla="*/ 1418281 h 1699741"/>
                <a:gd name="connsiteX13" fmla="*/ 1515762 w 1694249"/>
                <a:gd name="connsiteY13" fmla="*/ 1451233 h 1699741"/>
                <a:gd name="connsiteX14" fmla="*/ 1383957 w 1694249"/>
                <a:gd name="connsiteY14" fmla="*/ 1673654 h 1699741"/>
                <a:gd name="connsiteX15" fmla="*/ 1103870 w 1694249"/>
                <a:gd name="connsiteY15" fmla="*/ 1607752 h 1699741"/>
                <a:gd name="connsiteX16" fmla="*/ 1070919 w 1694249"/>
                <a:gd name="connsiteY16" fmla="*/ 1500660 h 1699741"/>
                <a:gd name="connsiteX17" fmla="*/ 897924 w 1694249"/>
                <a:gd name="connsiteY17" fmla="*/ 1377092 h 1699741"/>
                <a:gd name="connsiteX18" fmla="*/ 757881 w 1694249"/>
                <a:gd name="connsiteY18" fmla="*/ 1088768 h 1699741"/>
                <a:gd name="connsiteX19" fmla="*/ 469557 w 1694249"/>
                <a:gd name="connsiteY19" fmla="*/ 1574800 h 1699741"/>
                <a:gd name="connsiteX20" fmla="*/ 411892 w 1694249"/>
                <a:gd name="connsiteY20" fmla="*/ 1377092 h 1699741"/>
                <a:gd name="connsiteX21" fmla="*/ 214184 w 1694249"/>
                <a:gd name="connsiteY21" fmla="*/ 1138195 h 1699741"/>
                <a:gd name="connsiteX22" fmla="*/ 181232 w 1694249"/>
                <a:gd name="connsiteY22" fmla="*/ 940487 h 1699741"/>
                <a:gd name="connsiteX23" fmla="*/ 8238 w 1694249"/>
                <a:gd name="connsiteY23" fmla="*/ 924011 h 1699741"/>
                <a:gd name="connsiteX24" fmla="*/ 131805 w 1694249"/>
                <a:gd name="connsiteY24" fmla="*/ 792206 h 1699741"/>
                <a:gd name="connsiteX25" fmla="*/ 74140 w 1694249"/>
                <a:gd name="connsiteY25" fmla="*/ 545071 h 1699741"/>
                <a:gd name="connsiteX26" fmla="*/ 181232 w 1694249"/>
                <a:gd name="connsiteY26" fmla="*/ 396790 h 1699741"/>
                <a:gd name="connsiteX27" fmla="*/ 74140 w 1694249"/>
                <a:gd name="connsiteY27" fmla="*/ 240271 h 1699741"/>
                <a:gd name="connsiteX28" fmla="*/ 107092 w 1694249"/>
                <a:gd name="connsiteY28" fmla="*/ 75514 h 1699741"/>
                <a:gd name="connsiteX29" fmla="*/ 255373 w 1694249"/>
                <a:gd name="connsiteY29" fmla="*/ 42563 h 169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94249" h="1699741">
                  <a:moveTo>
                    <a:pt x="255373" y="42563"/>
                  </a:moveTo>
                  <a:cubicBezTo>
                    <a:pt x="376195" y="49428"/>
                    <a:pt x="726303" y="108465"/>
                    <a:pt x="832022" y="116703"/>
                  </a:cubicBezTo>
                  <a:cubicBezTo>
                    <a:pt x="937741" y="124941"/>
                    <a:pt x="816919" y="111212"/>
                    <a:pt x="889686" y="91990"/>
                  </a:cubicBezTo>
                  <a:cubicBezTo>
                    <a:pt x="962454" y="72768"/>
                    <a:pt x="1186249" y="0"/>
                    <a:pt x="1268627" y="1373"/>
                  </a:cubicBezTo>
                  <a:cubicBezTo>
                    <a:pt x="1351005" y="2746"/>
                    <a:pt x="1342768" y="49427"/>
                    <a:pt x="1383957" y="100227"/>
                  </a:cubicBezTo>
                  <a:cubicBezTo>
                    <a:pt x="1425146" y="151027"/>
                    <a:pt x="1506151" y="241643"/>
                    <a:pt x="1515762" y="306173"/>
                  </a:cubicBezTo>
                  <a:cubicBezTo>
                    <a:pt x="1525373" y="370703"/>
                    <a:pt x="1506152" y="442098"/>
                    <a:pt x="1441622" y="487406"/>
                  </a:cubicBezTo>
                  <a:cubicBezTo>
                    <a:pt x="1377092" y="532714"/>
                    <a:pt x="1151925" y="514865"/>
                    <a:pt x="1128584" y="578022"/>
                  </a:cubicBezTo>
                  <a:cubicBezTo>
                    <a:pt x="1105243" y="641179"/>
                    <a:pt x="1263135" y="789460"/>
                    <a:pt x="1301578" y="866346"/>
                  </a:cubicBezTo>
                  <a:cubicBezTo>
                    <a:pt x="1340021" y="943232"/>
                    <a:pt x="1302951" y="995406"/>
                    <a:pt x="1359243" y="1039341"/>
                  </a:cubicBezTo>
                  <a:cubicBezTo>
                    <a:pt x="1415535" y="1083276"/>
                    <a:pt x="1584411" y="1091514"/>
                    <a:pt x="1639330" y="1129957"/>
                  </a:cubicBezTo>
                  <a:cubicBezTo>
                    <a:pt x="1694249" y="1168400"/>
                    <a:pt x="1691503" y="1221946"/>
                    <a:pt x="1688757" y="1270000"/>
                  </a:cubicBezTo>
                  <a:cubicBezTo>
                    <a:pt x="1686011" y="1318054"/>
                    <a:pt x="1651687" y="1388076"/>
                    <a:pt x="1622854" y="1418281"/>
                  </a:cubicBezTo>
                  <a:cubicBezTo>
                    <a:pt x="1594022" y="1448487"/>
                    <a:pt x="1555578" y="1408671"/>
                    <a:pt x="1515762" y="1451233"/>
                  </a:cubicBezTo>
                  <a:cubicBezTo>
                    <a:pt x="1475946" y="1493795"/>
                    <a:pt x="1452606" y="1647568"/>
                    <a:pt x="1383957" y="1673654"/>
                  </a:cubicBezTo>
                  <a:cubicBezTo>
                    <a:pt x="1315308" y="1699741"/>
                    <a:pt x="1156043" y="1636584"/>
                    <a:pt x="1103870" y="1607752"/>
                  </a:cubicBezTo>
                  <a:cubicBezTo>
                    <a:pt x="1051697" y="1578920"/>
                    <a:pt x="1105243" y="1539103"/>
                    <a:pt x="1070919" y="1500660"/>
                  </a:cubicBezTo>
                  <a:cubicBezTo>
                    <a:pt x="1036595" y="1462217"/>
                    <a:pt x="950097" y="1445741"/>
                    <a:pt x="897924" y="1377092"/>
                  </a:cubicBezTo>
                  <a:cubicBezTo>
                    <a:pt x="845751" y="1308443"/>
                    <a:pt x="829275" y="1055817"/>
                    <a:pt x="757881" y="1088768"/>
                  </a:cubicBezTo>
                  <a:cubicBezTo>
                    <a:pt x="686487" y="1121719"/>
                    <a:pt x="527222" y="1526746"/>
                    <a:pt x="469557" y="1574800"/>
                  </a:cubicBezTo>
                  <a:cubicBezTo>
                    <a:pt x="411892" y="1622854"/>
                    <a:pt x="454454" y="1449859"/>
                    <a:pt x="411892" y="1377092"/>
                  </a:cubicBezTo>
                  <a:cubicBezTo>
                    <a:pt x="369330" y="1304325"/>
                    <a:pt x="252627" y="1210963"/>
                    <a:pt x="214184" y="1138195"/>
                  </a:cubicBezTo>
                  <a:cubicBezTo>
                    <a:pt x="175741" y="1065428"/>
                    <a:pt x="215556" y="976184"/>
                    <a:pt x="181232" y="940487"/>
                  </a:cubicBezTo>
                  <a:cubicBezTo>
                    <a:pt x="146908" y="904790"/>
                    <a:pt x="16476" y="948724"/>
                    <a:pt x="8238" y="924011"/>
                  </a:cubicBezTo>
                  <a:cubicBezTo>
                    <a:pt x="0" y="899298"/>
                    <a:pt x="120821" y="855363"/>
                    <a:pt x="131805" y="792206"/>
                  </a:cubicBezTo>
                  <a:cubicBezTo>
                    <a:pt x="142789" y="729049"/>
                    <a:pt x="65902" y="610974"/>
                    <a:pt x="74140" y="545071"/>
                  </a:cubicBezTo>
                  <a:cubicBezTo>
                    <a:pt x="82378" y="479168"/>
                    <a:pt x="181232" y="447590"/>
                    <a:pt x="181232" y="396790"/>
                  </a:cubicBezTo>
                  <a:cubicBezTo>
                    <a:pt x="181232" y="345990"/>
                    <a:pt x="86497" y="293817"/>
                    <a:pt x="74140" y="240271"/>
                  </a:cubicBezTo>
                  <a:cubicBezTo>
                    <a:pt x="61783" y="186725"/>
                    <a:pt x="71395" y="109838"/>
                    <a:pt x="107092" y="75514"/>
                  </a:cubicBezTo>
                  <a:cubicBezTo>
                    <a:pt x="142789" y="41190"/>
                    <a:pt x="134551" y="35698"/>
                    <a:pt x="255373" y="42563"/>
                  </a:cubicBezTo>
                  <a:close/>
                </a:path>
              </a:pathLst>
            </a:custGeom>
            <a:noFill/>
            <a:ln w="5715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0" name="Immagine 43">
            <a:extLst>
              <a:ext uri="{FF2B5EF4-FFF2-40B4-BE49-F238E27FC236}">
                <a16:creationId xmlns:a16="http://schemas.microsoft.com/office/drawing/2014/main" id="{521D2437-6D95-453B-BD41-6E02B55240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17639" b="31731"/>
          <a:stretch/>
        </p:blipFill>
        <p:spPr>
          <a:xfrm rot="5400000">
            <a:off x="7401645" y="2833714"/>
            <a:ext cx="3610553" cy="2674509"/>
          </a:xfrm>
          <a:prstGeom prst="rect">
            <a:avLst/>
          </a:prstGeom>
        </p:spPr>
      </p:pic>
      <p:pic>
        <p:nvPicPr>
          <p:cNvPr id="14" name="Immagine 43">
            <a:extLst>
              <a:ext uri="{FF2B5EF4-FFF2-40B4-BE49-F238E27FC236}">
                <a16:creationId xmlns:a16="http://schemas.microsoft.com/office/drawing/2014/main" id="{472BFBE4-37A3-446C-AF4E-242B63809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17639" b="31731"/>
          <a:stretch/>
        </p:blipFill>
        <p:spPr>
          <a:xfrm>
            <a:off x="8445636" y="5160212"/>
            <a:ext cx="1430302" cy="1059493"/>
          </a:xfrm>
          <a:prstGeom prst="rect">
            <a:avLst/>
          </a:prstGeom>
        </p:spPr>
      </p:pic>
      <p:sp>
        <p:nvSpPr>
          <p:cNvPr id="2" name="TextShape 1"/>
          <p:cNvSpPr txBox="1"/>
          <p:nvPr/>
        </p:nvSpPr>
        <p:spPr>
          <a:xfrm>
            <a:off x="179536" y="100186"/>
            <a:ext cx="10503412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endParaRPr lang="en-US" sz="4400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3" name="CustomShape 5"/>
          <p:cNvSpPr/>
          <p:nvPr/>
        </p:nvSpPr>
        <p:spPr>
          <a:xfrm rot="5400000">
            <a:off x="10755912" y="704884"/>
            <a:ext cx="1194810" cy="1024309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vert="vert270" lIns="69480" tIns="34560" rIns="16884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accent3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Introduction</a:t>
            </a:r>
            <a:endParaRPr lang="en-US" sz="1200" b="1" strike="noStrike" spc="-1" dirty="0">
              <a:solidFill>
                <a:schemeClr val="accent3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CustomShape 6"/>
          <p:cNvSpPr/>
          <p:nvPr/>
        </p:nvSpPr>
        <p:spPr>
          <a:xfrm rot="5400000">
            <a:off x="10708015" y="1763502"/>
            <a:ext cx="1290605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rgbClr val="AED332"/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Research Question</a:t>
            </a:r>
          </a:p>
        </p:txBody>
      </p:sp>
      <p:sp>
        <p:nvSpPr>
          <p:cNvPr id="5" name="CustomShape 6"/>
          <p:cNvSpPr/>
          <p:nvPr/>
        </p:nvSpPr>
        <p:spPr>
          <a:xfrm rot="5400000">
            <a:off x="10708015" y="2862517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Methods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CustomShape 6"/>
          <p:cNvSpPr/>
          <p:nvPr/>
        </p:nvSpPr>
        <p:spPr>
          <a:xfrm rot="5400000">
            <a:off x="10708015" y="3954871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4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Evaluation</a:t>
            </a:r>
            <a:endParaRPr lang="en-US" sz="18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6"/>
          <p:cNvSpPr/>
          <p:nvPr/>
        </p:nvSpPr>
        <p:spPr>
          <a:xfrm rot="5400000">
            <a:off x="10708015" y="5047225"/>
            <a:ext cx="1290606" cy="1024308"/>
          </a:xfrm>
          <a:custGeom>
            <a:avLst/>
            <a:gdLst/>
            <a:ahLst/>
            <a:cxnLst/>
            <a:rect l="l" t="t" r="r" b="b"/>
            <a:pathLst>
              <a:path w="1516107" h="606442">
                <a:moveTo>
                  <a:pt x="0" y="0"/>
                </a:moveTo>
                <a:lnTo>
                  <a:pt x="1212886" y="0"/>
                </a:lnTo>
                <a:lnTo>
                  <a:pt x="1516107" y="303221"/>
                </a:lnTo>
                <a:lnTo>
                  <a:pt x="1212886" y="606442"/>
                </a:lnTo>
                <a:lnTo>
                  <a:pt x="0" y="606442"/>
                </a:lnTo>
                <a:lnTo>
                  <a:pt x="303221" y="303221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4426670"/>
              <a:satOff val="3026"/>
              <a:lumOff val="-654"/>
              <a:alphaOff val="0"/>
            </a:schemeClr>
          </a:fillRef>
          <a:effectRef idx="0">
            <a:schemeClr val="accent5">
              <a:hueOff val="4426670"/>
              <a:satOff val="3026"/>
              <a:lumOff val="-654"/>
              <a:alphaOff val="0"/>
            </a:schemeClr>
          </a:effectRef>
          <a:fontRef idx="minor"/>
        </p:style>
        <p:txBody>
          <a:bodyPr vert="vert270" lIns="355320" tIns="34560" rIns="320400" bIns="34560" anchor="ctr"/>
          <a:lstStyle/>
          <a:p>
            <a:pPr algn="ctr">
              <a:lnSpc>
                <a:spcPct val="90000"/>
              </a:lnSpc>
            </a:pPr>
            <a:r>
              <a:rPr lang="en-US" sz="1200" b="1" spc="-1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Conclusions</a:t>
            </a:r>
          </a:p>
          <a:p>
            <a:pPr algn="ctr">
              <a:lnSpc>
                <a:spcPct val="90000"/>
              </a:lnSpc>
            </a:pPr>
            <a:endParaRPr lang="en-US" sz="1200" b="1" strike="noStrike" spc="-1" dirty="0">
              <a:solidFill>
                <a:schemeClr val="bg2">
                  <a:lumMod val="10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C40A-AAF7-4E1E-9D23-656E105F9662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2" name="TextShape 1"/>
          <p:cNvSpPr txBox="1"/>
          <p:nvPr/>
        </p:nvSpPr>
        <p:spPr>
          <a:xfrm>
            <a:off x="508423" y="193939"/>
            <a:ext cx="7774890" cy="1226106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4400" spc="-1" dirty="0">
                <a:solidFill>
                  <a:srgbClr val="44546A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Search under transformation:</a:t>
            </a:r>
            <a:r>
              <a:rPr lang="en-US" sz="4400" u="sng" dirty="0"/>
              <a:t> </a:t>
            </a:r>
            <a:endParaRPr lang="en-US" sz="4400" spc="-1" dirty="0">
              <a:solidFill>
                <a:srgbClr val="44546A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cxnSp>
        <p:nvCxnSpPr>
          <p:cNvPr id="25" name="Connettore 2 33">
            <a:extLst>
              <a:ext uri="{FF2B5EF4-FFF2-40B4-BE49-F238E27FC236}">
                <a16:creationId xmlns:a16="http://schemas.microsoft.com/office/drawing/2014/main" id="{C798005B-B62D-4374-BF8B-B178DEB5AC38}"/>
              </a:ext>
            </a:extLst>
          </p:cNvPr>
          <p:cNvCxnSpPr>
            <a:cxnSpLocks/>
          </p:cNvCxnSpPr>
          <p:nvPr/>
        </p:nvCxnSpPr>
        <p:spPr>
          <a:xfrm flipH="1">
            <a:off x="3554966" y="2056220"/>
            <a:ext cx="4728347" cy="788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 rot="21040824">
            <a:off x="4702960" y="1755055"/>
            <a:ext cx="326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Change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color</a:t>
            </a:r>
            <a:r>
              <a:rPr lang="de-DE" dirty="0"/>
              <a:t>/</a:t>
            </a:r>
            <a:r>
              <a:rPr lang="de-DE" dirty="0" err="1"/>
              <a:t>illumination</a:t>
            </a:r>
            <a:endParaRPr lang="de-DE" dirty="0"/>
          </a:p>
        </p:txBody>
      </p:sp>
      <p:cxnSp>
        <p:nvCxnSpPr>
          <p:cNvPr id="28" name="Connettore 2 33">
            <a:extLst>
              <a:ext uri="{FF2B5EF4-FFF2-40B4-BE49-F238E27FC236}">
                <a16:creationId xmlns:a16="http://schemas.microsoft.com/office/drawing/2014/main" id="{C798005B-B62D-4374-BF8B-B178DEB5AC38}"/>
              </a:ext>
            </a:extLst>
          </p:cNvPr>
          <p:cNvCxnSpPr>
            <a:cxnSpLocks/>
          </p:cNvCxnSpPr>
          <p:nvPr/>
        </p:nvCxnSpPr>
        <p:spPr>
          <a:xfrm flipH="1" flipV="1">
            <a:off x="3473804" y="3136130"/>
            <a:ext cx="5136797" cy="10348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 rot="701799">
            <a:off x="6107685" y="3428693"/>
            <a:ext cx="1554653" cy="243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Rotation</a:t>
            </a:r>
          </a:p>
        </p:txBody>
      </p:sp>
      <p:cxnSp>
        <p:nvCxnSpPr>
          <p:cNvPr id="27" name="Connettore 2 33">
            <a:extLst>
              <a:ext uri="{FF2B5EF4-FFF2-40B4-BE49-F238E27FC236}">
                <a16:creationId xmlns:a16="http://schemas.microsoft.com/office/drawing/2014/main" id="{C798005B-B62D-4374-BF8B-B178DEB5AC38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3473804" y="3429000"/>
            <a:ext cx="4971832" cy="22609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/>
          <p:cNvSpPr txBox="1"/>
          <p:nvPr/>
        </p:nvSpPr>
        <p:spPr>
          <a:xfrm rot="1302015">
            <a:off x="5931243" y="4411112"/>
            <a:ext cx="153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Scale</a:t>
            </a:r>
            <a:endParaRPr lang="de-DE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F6561C25-2D52-4E10-AC79-7569A8D17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999" y="1037565"/>
            <a:ext cx="1829485" cy="18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37434"/>
      </p:ext>
    </p:extLst>
  </p:cSld>
  <p:clrMapOvr>
    <a:masterClrMapping/>
  </p:clrMapOvr>
</p:sld>
</file>

<file path=ppt/theme/theme1.xml><?xml version="1.0" encoding="utf-8"?>
<a:theme xmlns:a="http://schemas.openxmlformats.org/drawingml/2006/main" name="Tutorium">
  <a:themeElements>
    <a:clrScheme name="Tutorium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9EE65C"/>
      </a:accent1>
      <a:accent2>
        <a:srgbClr val="C9CD15"/>
      </a:accent2>
      <a:accent3>
        <a:srgbClr val="434343"/>
      </a:accent3>
      <a:accent4>
        <a:srgbClr val="48A1FA"/>
      </a:accent4>
      <a:accent5>
        <a:srgbClr val="D03838"/>
      </a:accent5>
      <a:accent6>
        <a:srgbClr val="255DD9"/>
      </a:accent6>
      <a:hlink>
        <a:srgbClr val="000000"/>
      </a:hlink>
      <a:folHlink>
        <a:srgbClr val="000000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torium" id="{4C579919-362F-4F2C-B145-240A9685A236}" vid="{B9E6464F-DC9A-4BDA-B75C-461B3A9761D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Tutorium</Template>
  <TotalTime>2527</TotalTime>
  <Words>1646</Words>
  <Application>Microsoft Office PowerPoint</Application>
  <PresentationFormat>Widescreen</PresentationFormat>
  <Paragraphs>621</Paragraphs>
  <Slides>54</Slides>
  <Notes>50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54</vt:i4>
      </vt:variant>
    </vt:vector>
  </HeadingPairs>
  <TitlesOfParts>
    <vt:vector size="62" baseType="lpstr">
      <vt:lpstr>Arial</vt:lpstr>
      <vt:lpstr>Calibri</vt:lpstr>
      <vt:lpstr>Cambria Math</vt:lpstr>
      <vt:lpstr>Ebrima</vt:lpstr>
      <vt:lpstr>Times New Roman</vt:lpstr>
      <vt:lpstr>Trebuchet MS</vt:lpstr>
      <vt:lpstr>Wingdings</vt:lpstr>
      <vt:lpstr>Tutorium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Martin Hillebrand</dc:creator>
  <cp:lastModifiedBy>rosa ricci</cp:lastModifiedBy>
  <cp:revision>589</cp:revision>
  <dcterms:created xsi:type="dcterms:W3CDTF">2017-06-13T11:44:17Z</dcterms:created>
  <dcterms:modified xsi:type="dcterms:W3CDTF">2018-05-23T22:24:58Z</dcterms:modified>
</cp:coreProperties>
</file>