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1" r:id="rId2"/>
    <p:sldId id="339" r:id="rId3"/>
    <p:sldId id="362" r:id="rId4"/>
    <p:sldId id="363" r:id="rId5"/>
    <p:sldId id="384" r:id="rId6"/>
    <p:sldId id="403" r:id="rId7"/>
    <p:sldId id="385" r:id="rId8"/>
    <p:sldId id="386" r:id="rId9"/>
    <p:sldId id="388" r:id="rId10"/>
    <p:sldId id="387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8" r:id="rId20"/>
    <p:sldId id="397" r:id="rId21"/>
    <p:sldId id="399" r:id="rId22"/>
    <p:sldId id="401" r:id="rId23"/>
    <p:sldId id="400" r:id="rId24"/>
    <p:sldId id="402" r:id="rId25"/>
    <p:sldId id="404" r:id="rId26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EE6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0" autoAdjust="0"/>
    <p:restoredTop sz="95907" autoAdjust="0"/>
  </p:normalViewPr>
  <p:slideViewPr>
    <p:cSldViewPr>
      <p:cViewPr varScale="1">
        <p:scale>
          <a:sx n="97" d="100"/>
          <a:sy n="97" d="100"/>
        </p:scale>
        <p:origin x="8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55" cy="496411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796" y="0"/>
            <a:ext cx="2946254" cy="496411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09A5095E-605C-4F47-9D65-8A48E3FA13E1}" type="datetimeFigureOut">
              <a:rPr lang="de-DE" smtClean="0"/>
              <a:t>22.05.2018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35"/>
            <a:ext cx="2946255" cy="496411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796" y="9428635"/>
            <a:ext cx="2946254" cy="496411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80A27C2-D119-474A-9270-832DDBE999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43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55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96" y="0"/>
            <a:ext cx="2946254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1" y="4715909"/>
            <a:ext cx="5439115" cy="446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635"/>
            <a:ext cx="2946255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96" y="9428635"/>
            <a:ext cx="2946254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6E6A50A8-048C-4260-8C6B-C91BA3A1442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5853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25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152D85-BF45-46E9-AB48-5C71D3A04341}" type="slidenum">
              <a:rPr lang="de-DE" smtClean="0">
                <a:latin typeface="Arial" pitchFamily="34" charset="0"/>
              </a:rPr>
              <a:pPr/>
              <a:t>1</a:t>
            </a:fld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10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356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11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51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12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561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13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2592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14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55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15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5709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16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733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17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723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18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006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19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772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</a:t>
            </a:fld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20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1582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21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383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22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3812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23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281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24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2257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25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398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3</a:t>
            </a:fld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4</a:t>
            </a:fld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5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514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6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81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7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970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8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20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301DA-97FF-442B-89EB-96F31B7E6F10}" type="slidenum">
              <a:rPr lang="de-DE" smtClean="0">
                <a:latin typeface="Arial" pitchFamily="34" charset="0"/>
              </a:rPr>
              <a:pPr/>
              <a:t>9</a:t>
            </a:fld>
            <a:endParaRPr lang="de-D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03309-7E14-4590-9021-40A147948F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4978F-60DF-46C3-BB7D-B97ECFA782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25DDF-1AF8-4BAE-AA49-9B88F7DD50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CB4E6-2871-48AF-91D6-2D7F88A722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35878-33F9-44DA-A6B6-E2592C61A1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5111E-B46B-4E18-B858-43A2FF1F0F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6DEEC-359A-4CDD-A69A-943FF9F365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428B3-F7FA-4A75-B05C-ABA35B14FFF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A194D-3E09-414C-B5EA-23F5EC43DEB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44951-77FD-42FA-807A-6AE54D4AB76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8F52F-8848-4857-81EC-9BFB868F1B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fld id="{D21A4EFC-B279-4A77-86FF-FF10DD359B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79388" y="549275"/>
            <a:ext cx="8785225" cy="1511300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053" name="Picture 5" descr="tud_logo_2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765175"/>
            <a:ext cx="19796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5930487" y="4620567"/>
            <a:ext cx="21788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 smtClean="0">
                <a:latin typeface="+mn-lt"/>
              </a:rPr>
              <a:t>Unterstützt</a:t>
            </a:r>
            <a:r>
              <a:rPr lang="de-DE" sz="1400" dirty="0" smtClean="0">
                <a:latin typeface="+mj-lt"/>
              </a:rPr>
              <a:t> durch:</a:t>
            </a:r>
            <a:endParaRPr lang="de-DE" sz="1400" dirty="0">
              <a:latin typeface="+mj-lt"/>
            </a:endParaRPr>
          </a:p>
        </p:txBody>
      </p:sp>
      <p:sp>
        <p:nvSpPr>
          <p:cNvPr id="2055" name="Line 9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2014| </a:t>
            </a:r>
            <a:r>
              <a:rPr lang="de-DE" dirty="0"/>
              <a:t>© PIZ Darmstadt - www.main-piz.de | 1</a:t>
            </a:r>
          </a:p>
        </p:txBody>
      </p:sp>
      <p:pic>
        <p:nvPicPr>
          <p:cNvPr id="2057" name="Picture 11" descr="PIZ DA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34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Rectangle 1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692150"/>
            <a:ext cx="6346825" cy="1008658"/>
          </a:xfrm>
        </p:spPr>
        <p:txBody>
          <a:bodyPr/>
          <a:lstStyle/>
          <a:p>
            <a:pPr algn="l"/>
            <a:r>
              <a:rPr lang="de-DE" sz="2800" dirty="0">
                <a:solidFill>
                  <a:schemeClr val="bg1"/>
                </a:solidFill>
                <a:latin typeface="Tahoma" pitchFamily="34" charset="0"/>
              </a:rPr>
              <a:t>Patentinformationszentrum Darmstadt</a:t>
            </a:r>
            <a:br>
              <a:rPr lang="de-DE" sz="2800" dirty="0">
                <a:solidFill>
                  <a:schemeClr val="bg1"/>
                </a:solidFill>
                <a:latin typeface="Tahoma" pitchFamily="34" charset="0"/>
              </a:rPr>
            </a:br>
            <a:r>
              <a:rPr lang="de-DE" sz="1800" dirty="0">
                <a:solidFill>
                  <a:schemeClr val="bg1"/>
                </a:solidFill>
                <a:latin typeface="Tahoma" pitchFamily="34" charset="0"/>
              </a:rPr>
              <a:t>der Universitäts- und </a:t>
            </a:r>
            <a:r>
              <a:rPr lang="de-DE" sz="1800" dirty="0" smtClean="0">
                <a:solidFill>
                  <a:schemeClr val="bg1"/>
                </a:solidFill>
                <a:latin typeface="Tahoma" pitchFamily="34" charset="0"/>
              </a:rPr>
              <a:t>Landesbibliothek – www.main-piz.de</a:t>
            </a:r>
            <a:endParaRPr lang="de-DE" sz="18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2059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77830" y="4949803"/>
            <a:ext cx="29146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600911" y="2208831"/>
            <a:ext cx="827209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 smtClean="0"/>
              <a:t>Rudolf Nickels</a:t>
            </a:r>
          </a:p>
          <a:p>
            <a:pPr>
              <a:spcBef>
                <a:spcPct val="50000"/>
              </a:spcBef>
            </a:pPr>
            <a:r>
              <a:rPr lang="de-DE" sz="2800" b="1" dirty="0" smtClean="0"/>
              <a:t>Wir suchen anders!</a:t>
            </a:r>
          </a:p>
          <a:p>
            <a:pPr>
              <a:spcBef>
                <a:spcPct val="50000"/>
              </a:spcBef>
            </a:pPr>
            <a:r>
              <a:rPr lang="de-DE" sz="2000" dirty="0" smtClean="0"/>
              <a:t>24.05.2018</a:t>
            </a:r>
          </a:p>
          <a:p>
            <a:pPr>
              <a:spcBef>
                <a:spcPct val="50000"/>
              </a:spcBef>
            </a:pPr>
            <a:r>
              <a:rPr lang="de-DE" sz="2000" dirty="0" smtClean="0"/>
              <a:t>MWW / DARIAH-DE Workshop Suchtechnologien</a:t>
            </a: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506560" y="5139250"/>
            <a:ext cx="3581945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400" i="1" dirty="0" smtClean="0"/>
              <a:t>Offizieller Kooperationspartner </a:t>
            </a:r>
            <a:r>
              <a:rPr lang="de-DE" sz="1400" i="1" dirty="0"/>
              <a:t>des Deutschen </a:t>
            </a:r>
            <a:r>
              <a:rPr lang="de-DE" sz="1400" i="1" dirty="0" smtClean="0"/>
              <a:t>Patent-und Markenamts</a:t>
            </a:r>
          </a:p>
          <a:p>
            <a:r>
              <a:rPr lang="de-DE" sz="1400" i="1" dirty="0" smtClean="0"/>
              <a:t>Mitglied im europaweiten PATLIB-Netzwerk des Europäischen</a:t>
            </a:r>
            <a:r>
              <a:rPr lang="de-DE" sz="1400" i="1" dirty="0"/>
              <a:t> </a:t>
            </a:r>
            <a:r>
              <a:rPr lang="de-DE" sz="1400" i="1" dirty="0" smtClean="0"/>
              <a:t>Patentamts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10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/>
              <a:t>Patentchinesisch – schwierige Patentsprache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2150283"/>
            <a:ext cx="7260965" cy="404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18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11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Vorteile von Patentinformation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sz="2000" dirty="0" smtClean="0"/>
              <a:t>Fast alle Gebiete </a:t>
            </a:r>
            <a:r>
              <a:rPr lang="de-DE" sz="2000" dirty="0"/>
              <a:t>der Technik</a:t>
            </a:r>
          </a:p>
          <a:p>
            <a:r>
              <a:rPr lang="de-DE" sz="2000" dirty="0"/>
              <a:t>Informationen über technische Details</a:t>
            </a:r>
          </a:p>
          <a:p>
            <a:r>
              <a:rPr lang="de-DE" sz="2000" dirty="0" smtClean="0"/>
              <a:t>Weltweite </a:t>
            </a:r>
            <a:r>
              <a:rPr lang="de-DE" sz="2000" dirty="0"/>
              <a:t>geographische Abdeckung</a:t>
            </a:r>
          </a:p>
          <a:p>
            <a:r>
              <a:rPr lang="de-DE" sz="2000" dirty="0" smtClean="0"/>
              <a:t>Oft exklusiv</a:t>
            </a:r>
            <a:endParaRPr lang="de-DE" sz="2000" dirty="0"/>
          </a:p>
          <a:p>
            <a:r>
              <a:rPr lang="de-DE" sz="2000" dirty="0" smtClean="0"/>
              <a:t>Weltweit einheitlicher Zugang über Klassifikation</a:t>
            </a:r>
            <a:endParaRPr lang="de-DE" sz="2000" dirty="0"/>
          </a:p>
          <a:p>
            <a:r>
              <a:rPr lang="de-DE" sz="2000" dirty="0" smtClean="0"/>
              <a:t>Freie </a:t>
            </a:r>
            <a:r>
              <a:rPr lang="de-DE" sz="2000" dirty="0"/>
              <a:t>Verfügbarkeit</a:t>
            </a:r>
          </a:p>
          <a:p>
            <a:r>
              <a:rPr lang="de-DE" sz="2000" dirty="0" smtClean="0"/>
              <a:t>Starker </a:t>
            </a:r>
            <a:r>
              <a:rPr lang="de-DE" sz="2000" dirty="0"/>
              <a:t>Anwendungsbezug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1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12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Freie weltweite Datenbanken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32427"/>
            <a:ext cx="8229600" cy="3849291"/>
          </a:xfrm>
        </p:spPr>
        <p:txBody>
          <a:bodyPr/>
          <a:lstStyle/>
          <a:p>
            <a:r>
              <a:rPr lang="de-DE" dirty="0" err="1" smtClean="0"/>
              <a:t>Depatisnet</a:t>
            </a:r>
            <a:r>
              <a:rPr lang="de-DE" dirty="0" smtClean="0"/>
              <a:t> des Deutschen Patent- </a:t>
            </a:r>
            <a:r>
              <a:rPr lang="de-DE" dirty="0"/>
              <a:t>und Markenamts &gt; https://depatisnet.dpma.de/</a:t>
            </a:r>
            <a:endParaRPr lang="de-DE" dirty="0" smtClean="0"/>
          </a:p>
          <a:p>
            <a:r>
              <a:rPr lang="de-DE" dirty="0" err="1" smtClean="0"/>
              <a:t>Espacenet</a:t>
            </a:r>
            <a:r>
              <a:rPr lang="de-DE" dirty="0" smtClean="0"/>
              <a:t> des Europäischen </a:t>
            </a:r>
            <a:r>
              <a:rPr lang="de-DE" dirty="0"/>
              <a:t>Patentamts &gt; https://worldwide.espacenet.com/</a:t>
            </a:r>
            <a:endParaRPr lang="de-DE" dirty="0" smtClean="0"/>
          </a:p>
          <a:p>
            <a:r>
              <a:rPr lang="de-DE" dirty="0" err="1" smtClean="0"/>
              <a:t>Patentscope</a:t>
            </a:r>
            <a:r>
              <a:rPr lang="de-DE" dirty="0" smtClean="0"/>
              <a:t> der Weltorganisation für </a:t>
            </a:r>
            <a:r>
              <a:rPr lang="de-DE" dirty="0"/>
              <a:t>Geistiges Eigentum &gt; https://patentscope.wipo.int/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737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13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Vorteile kommerzieller Datenbanken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 altLang="de-DE" sz="2400" dirty="0" smtClean="0"/>
              <a:t>Vollständigere Informationen</a:t>
            </a:r>
          </a:p>
          <a:p>
            <a:pPr lvl="1">
              <a:spcBef>
                <a:spcPct val="50000"/>
              </a:spcBef>
            </a:pPr>
            <a:r>
              <a:rPr lang="de-DE" altLang="de-DE" sz="2400" dirty="0" smtClean="0"/>
              <a:t>Mehr Volltexte, mehr Länder</a:t>
            </a:r>
            <a:endParaRPr lang="de-DE" altLang="de-DE" sz="2400" dirty="0"/>
          </a:p>
          <a:p>
            <a:pPr>
              <a:spcBef>
                <a:spcPct val="50000"/>
              </a:spcBef>
            </a:pPr>
            <a:r>
              <a:rPr lang="de-DE" altLang="de-DE" sz="2400" dirty="0" smtClean="0"/>
              <a:t>Vielfältige Recherchemöglichkeiten</a:t>
            </a:r>
          </a:p>
          <a:p>
            <a:pPr lvl="1">
              <a:spcBef>
                <a:spcPct val="50000"/>
              </a:spcBef>
            </a:pPr>
            <a:r>
              <a:rPr lang="de-DE" altLang="de-DE" sz="2400" dirty="0" smtClean="0"/>
              <a:t>Komplexere Suchanfragen, Speichermöglichkeiten</a:t>
            </a:r>
            <a:endParaRPr lang="de-DE" altLang="de-DE" sz="2400" dirty="0"/>
          </a:p>
          <a:p>
            <a:pPr>
              <a:spcBef>
                <a:spcPct val="50000"/>
              </a:spcBef>
            </a:pPr>
            <a:r>
              <a:rPr lang="de-DE" altLang="de-DE" sz="2400" dirty="0" smtClean="0"/>
              <a:t>Aktualität und Zuverlässigkeit</a:t>
            </a:r>
            <a:endParaRPr lang="de-DE" altLang="de-DE" sz="2400" dirty="0"/>
          </a:p>
          <a:p>
            <a:pPr>
              <a:spcBef>
                <a:spcPct val="50000"/>
              </a:spcBef>
            </a:pPr>
            <a:r>
              <a:rPr lang="de-DE" altLang="de-DE" sz="2400" dirty="0" smtClean="0"/>
              <a:t>Komfortable </a:t>
            </a:r>
            <a:r>
              <a:rPr lang="de-DE" altLang="de-DE" sz="2400" dirty="0"/>
              <a:t>Bildanzeige</a:t>
            </a:r>
          </a:p>
          <a:p>
            <a:pPr>
              <a:spcBef>
                <a:spcPct val="50000"/>
              </a:spcBef>
            </a:pPr>
            <a:endParaRPr lang="de-DE" alt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42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14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91880" y="684213"/>
            <a:ext cx="5400600" cy="1088603"/>
          </a:xfrm>
        </p:spPr>
        <p:txBody>
          <a:bodyPr/>
          <a:lstStyle/>
          <a:p>
            <a:r>
              <a:rPr lang="de-DE" sz="4000" dirty="0" smtClean="0"/>
              <a:t>Recherchemethoden</a:t>
            </a:r>
            <a:endParaRPr lang="de-DE" sz="4000" dirty="0"/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360363" y="1339850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395288" y="3363913"/>
            <a:ext cx="2959100" cy="1282700"/>
            <a:chOff x="196" y="1108"/>
            <a:chExt cx="1864" cy="808"/>
          </a:xfrm>
        </p:grpSpPr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464" y="1254"/>
              <a:ext cx="1330" cy="5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Internationale</a:t>
              </a:r>
            </a:p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Patentklassifikation</a:t>
              </a:r>
            </a:p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und andere </a:t>
              </a:r>
              <a:r>
                <a:rPr kumimoji="1" lang="de-DE" sz="1600" b="1" dirty="0" err="1">
                  <a:latin typeface="+mn-lt"/>
                </a:rPr>
                <a:t>Klassif</a:t>
              </a:r>
              <a:r>
                <a:rPr kumimoji="1" lang="de-DE" sz="1600" b="1" dirty="0">
                  <a:latin typeface="+mn-lt"/>
                </a:rPr>
                <a:t>.</a:t>
              </a:r>
            </a:p>
          </p:txBody>
        </p:sp>
        <p:sp>
          <p:nvSpPr>
            <p:cNvPr id="13" name="Oval 18"/>
            <p:cNvSpPr>
              <a:spLocks noChangeArrowheads="1"/>
            </p:cNvSpPr>
            <p:nvPr/>
          </p:nvSpPr>
          <p:spPr bwMode="auto">
            <a:xfrm>
              <a:off x="196" y="1108"/>
              <a:ext cx="1864" cy="80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de-DE" altLang="de-DE" sz="1800"/>
            </a:p>
          </p:txBody>
        </p:sp>
      </p:grp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3271838" y="2532063"/>
            <a:ext cx="2352675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0"/>
              </a:spcBef>
              <a:defRPr/>
            </a:pPr>
            <a:r>
              <a:rPr kumimoji="1" lang="de-DE" sz="1600" b="1" dirty="0">
                <a:latin typeface="+mn-lt"/>
              </a:rPr>
              <a:t>Namensabfragen </a:t>
            </a:r>
          </a:p>
          <a:p>
            <a:pPr algn="ctr" eaLnBrk="0" hangingPunct="0">
              <a:spcBef>
                <a:spcPct val="0"/>
              </a:spcBef>
              <a:defRPr/>
            </a:pPr>
            <a:r>
              <a:rPr kumimoji="1" lang="de-DE" sz="1600" b="1" dirty="0">
                <a:latin typeface="+mn-lt"/>
              </a:rPr>
              <a:t>(Anmelder o. Erfinder)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3036888" y="2181225"/>
            <a:ext cx="2654300" cy="12827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 flipH="1" flipV="1">
            <a:off x="1665288" y="4887913"/>
            <a:ext cx="927100" cy="622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Line 28"/>
          <p:cNvSpPr>
            <a:spLocks noChangeShapeType="1"/>
          </p:cNvSpPr>
          <p:nvPr/>
        </p:nvSpPr>
        <p:spPr bwMode="auto">
          <a:xfrm flipV="1">
            <a:off x="5997575" y="4706938"/>
            <a:ext cx="9017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60363" y="1308100"/>
            <a:ext cx="33242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b="1" dirty="0"/>
              <a:t>Verschiedene Strategien bei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b="1" dirty="0"/>
              <a:t>Umfassenden Recherchen wichtig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b="1" dirty="0"/>
              <a:t>Möglichst in mehreren Datenbanken!</a:t>
            </a:r>
          </a:p>
        </p:txBody>
      </p:sp>
      <p:grpSp>
        <p:nvGrpSpPr>
          <p:cNvPr id="19" name="Group 16"/>
          <p:cNvGrpSpPr>
            <a:grpSpLocks/>
          </p:cNvGrpSpPr>
          <p:nvPr/>
        </p:nvGrpSpPr>
        <p:grpSpPr bwMode="auto">
          <a:xfrm>
            <a:off x="5773738" y="3522663"/>
            <a:ext cx="2960687" cy="1123950"/>
            <a:chOff x="196" y="1108"/>
            <a:chExt cx="1864" cy="808"/>
          </a:xfrm>
        </p:grpSpPr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550" y="1199"/>
              <a:ext cx="1142" cy="5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Stichworte aus </a:t>
              </a:r>
            </a:p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Verschiedenen </a:t>
              </a:r>
            </a:p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Inhaltsbereichen</a:t>
              </a:r>
            </a:p>
          </p:txBody>
        </p:sp>
        <p:sp>
          <p:nvSpPr>
            <p:cNvPr id="21" name="Oval 18"/>
            <p:cNvSpPr>
              <a:spLocks noChangeArrowheads="1"/>
            </p:cNvSpPr>
            <p:nvPr/>
          </p:nvSpPr>
          <p:spPr bwMode="auto">
            <a:xfrm>
              <a:off x="196" y="1108"/>
              <a:ext cx="1864" cy="80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de-DE" altLang="de-DE" sz="1800"/>
            </a:p>
          </p:txBody>
        </p:sp>
      </p:grpSp>
      <p:grpSp>
        <p:nvGrpSpPr>
          <p:cNvPr id="22" name="Group 16"/>
          <p:cNvGrpSpPr>
            <a:grpSpLocks/>
          </p:cNvGrpSpPr>
          <p:nvPr/>
        </p:nvGrpSpPr>
        <p:grpSpPr bwMode="auto">
          <a:xfrm>
            <a:off x="2884488" y="4948238"/>
            <a:ext cx="2959100" cy="1123950"/>
            <a:chOff x="196" y="1108"/>
            <a:chExt cx="1864" cy="808"/>
          </a:xfrm>
        </p:grpSpPr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346" y="1284"/>
              <a:ext cx="1553" cy="3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Zitierungen von </a:t>
              </a:r>
            </a:p>
            <a:p>
              <a:pPr algn="ctr" eaLnBrk="0" hangingPunct="0">
                <a:spcBef>
                  <a:spcPct val="0"/>
                </a:spcBef>
                <a:defRPr/>
              </a:pPr>
              <a:r>
                <a:rPr kumimoji="1" lang="de-DE" sz="1600" b="1" dirty="0">
                  <a:latin typeface="+mn-lt"/>
                </a:rPr>
                <a:t>Prüfern und Anmeldern</a:t>
              </a:r>
            </a:p>
          </p:txBody>
        </p:sp>
        <p:sp>
          <p:nvSpPr>
            <p:cNvPr id="24" name="Oval 18"/>
            <p:cNvSpPr>
              <a:spLocks noChangeArrowheads="1"/>
            </p:cNvSpPr>
            <p:nvPr/>
          </p:nvSpPr>
          <p:spPr bwMode="auto">
            <a:xfrm>
              <a:off x="196" y="1108"/>
              <a:ext cx="1864" cy="80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de-DE" altLang="de-DE" sz="1800"/>
            </a:p>
          </p:txBody>
        </p:sp>
      </p:grpSp>
      <p:sp>
        <p:nvSpPr>
          <p:cNvPr id="25" name="Line 27"/>
          <p:cNvSpPr>
            <a:spLocks noChangeShapeType="1"/>
          </p:cNvSpPr>
          <p:nvPr/>
        </p:nvSpPr>
        <p:spPr bwMode="auto">
          <a:xfrm flipH="1">
            <a:off x="2468563" y="2984500"/>
            <a:ext cx="463550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H="1" flipV="1">
            <a:off x="5851525" y="3009900"/>
            <a:ext cx="463550" cy="42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68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15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Stichwort-Probleme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Keine standardisierte Sprache in Dokumenten &gt; jede Anmeldung hat ihre eigene Interpretation</a:t>
            </a:r>
          </a:p>
          <a:p>
            <a:r>
              <a:rPr lang="de-DE" dirty="0" smtClean="0"/>
              <a:t>Daher ist es immer eine gute Idee längere Synonymlisten anzulegen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332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16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Patentklassen – auch für Perpetuum mobile</a:t>
            </a:r>
            <a:endParaRPr lang="de-DE" sz="40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924" y="2153225"/>
            <a:ext cx="7588151" cy="370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4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62325"/>
            <a:ext cx="6775450" cy="287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17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2300"/>
            <a:ext cx="8229600" cy="914704"/>
          </a:xfrm>
        </p:spPr>
        <p:txBody>
          <a:bodyPr/>
          <a:lstStyle/>
          <a:p>
            <a:r>
              <a:rPr lang="de-DE" sz="4000" dirty="0" smtClean="0"/>
              <a:t>Zitatvarianten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8708" y="1576870"/>
            <a:ext cx="8229600" cy="4280323"/>
          </a:xfrm>
        </p:spPr>
        <p:txBody>
          <a:bodyPr/>
          <a:lstStyle/>
          <a:p>
            <a:pPr marL="298450" indent="-285750">
              <a:lnSpc>
                <a:spcPct val="100000"/>
              </a:lnSpc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5250" algn="l"/>
              </a:tabLst>
            </a:pPr>
            <a:r>
              <a:rPr lang="en-GB" altLang="de-DE" sz="1800" dirty="0" err="1">
                <a:latin typeface="Arial" panose="020B0604020202020204" pitchFamily="34" charset="0"/>
              </a:rPr>
              <a:t>Zitierungen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als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weiterführende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Infos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nutzen</a:t>
            </a:r>
            <a:r>
              <a:rPr lang="en-GB" altLang="de-DE" sz="1800" dirty="0">
                <a:latin typeface="Arial" panose="020B0604020202020204" pitchFamily="34" charset="0"/>
              </a:rPr>
              <a:t>:</a:t>
            </a:r>
            <a:br>
              <a:rPr lang="en-GB" altLang="de-DE" sz="1800" dirty="0">
                <a:latin typeface="Arial" panose="020B0604020202020204" pitchFamily="34" charset="0"/>
              </a:rPr>
            </a:br>
            <a:r>
              <a:rPr lang="en-GB" altLang="de-DE" sz="1800" dirty="0" err="1">
                <a:latin typeface="Arial" panose="020B0604020202020204" pitchFamily="34" charset="0"/>
              </a:rPr>
              <a:t>Mögliche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Dokumente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mit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engerem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Themenbezug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</a:p>
          <a:p>
            <a:pPr marL="696913" lvl="1" indent="-239713">
              <a:lnSpc>
                <a:spcPct val="100000"/>
              </a:lnSpc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5250" algn="l"/>
              </a:tabLst>
            </a:pPr>
            <a:r>
              <a:rPr lang="en-GB" altLang="de-DE" sz="1800" dirty="0" err="1">
                <a:latin typeface="Arial" panose="020B0604020202020204" pitchFamily="34" charset="0"/>
              </a:rPr>
              <a:t>Prüferzitierungen</a:t>
            </a:r>
            <a:r>
              <a:rPr lang="en-GB" altLang="de-DE" sz="1800" dirty="0">
                <a:latin typeface="Arial" panose="020B0604020202020204" pitchFamily="34" charset="0"/>
              </a:rPr>
              <a:t>:  </a:t>
            </a:r>
            <a:br>
              <a:rPr lang="en-GB" altLang="de-DE" sz="1800" dirty="0">
                <a:latin typeface="Arial" panose="020B0604020202020204" pitchFamily="34" charset="0"/>
              </a:rPr>
            </a:br>
            <a:r>
              <a:rPr lang="en-GB" altLang="de-DE" sz="1800" dirty="0" err="1">
                <a:latin typeface="Arial" panose="020B0604020202020204" pitchFamily="34" charset="0"/>
              </a:rPr>
              <a:t>Im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Prüfungsverfahren</a:t>
            </a:r>
            <a:r>
              <a:rPr lang="en-GB" altLang="de-DE" sz="1800" dirty="0">
                <a:latin typeface="Arial" panose="020B0604020202020204" pitchFamily="34" charset="0"/>
              </a:rPr>
              <a:t> von </a:t>
            </a:r>
            <a:r>
              <a:rPr lang="en-GB" altLang="de-DE" sz="1800" dirty="0" err="1">
                <a:latin typeface="Arial" panose="020B0604020202020204" pitchFamily="34" charset="0"/>
              </a:rPr>
              <a:t>Amt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aufgefundene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Entgegenhaltungen</a:t>
            </a:r>
            <a:endParaRPr lang="en-GB" altLang="de-DE" sz="1800" dirty="0">
              <a:latin typeface="Arial" panose="020B0604020202020204" pitchFamily="34" charset="0"/>
            </a:endParaRPr>
          </a:p>
          <a:p>
            <a:pPr marL="696913" lvl="1" indent="-239713">
              <a:lnSpc>
                <a:spcPct val="100000"/>
              </a:lnSpc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5250" algn="l"/>
              </a:tabLst>
            </a:pPr>
            <a:r>
              <a:rPr lang="en-GB" altLang="de-DE" sz="1800" dirty="0" err="1">
                <a:latin typeface="Arial" panose="020B0604020202020204" pitchFamily="34" charset="0"/>
              </a:rPr>
              <a:t>Anmelderzitierungen</a:t>
            </a:r>
            <a:r>
              <a:rPr lang="en-GB" altLang="de-DE" sz="1800" dirty="0">
                <a:latin typeface="Arial" panose="020B0604020202020204" pitchFamily="34" charset="0"/>
              </a:rPr>
              <a:t>: </a:t>
            </a:r>
            <a:br>
              <a:rPr lang="en-GB" altLang="de-DE" sz="1800" dirty="0">
                <a:latin typeface="Arial" panose="020B0604020202020204" pitchFamily="34" charset="0"/>
              </a:rPr>
            </a:br>
            <a:r>
              <a:rPr lang="en-GB" altLang="de-DE" sz="1800" dirty="0">
                <a:latin typeface="Arial" panose="020B0604020202020204" pitchFamily="34" charset="0"/>
              </a:rPr>
              <a:t>In </a:t>
            </a:r>
            <a:r>
              <a:rPr lang="en-GB" altLang="de-DE" sz="1800" dirty="0" err="1">
                <a:latin typeface="Arial" panose="020B0604020202020204" pitchFamily="34" charset="0"/>
              </a:rPr>
              <a:t>Beschreibung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zur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Diskussion</a:t>
            </a:r>
            <a:r>
              <a:rPr lang="en-GB" altLang="de-DE" sz="1800" dirty="0">
                <a:latin typeface="Arial" panose="020B0604020202020204" pitchFamily="34" charset="0"/>
              </a:rPr>
              <a:t> des </a:t>
            </a:r>
            <a:r>
              <a:rPr lang="en-GB" altLang="de-DE" sz="1800" dirty="0" err="1">
                <a:latin typeface="Arial" panose="020B0604020202020204" pitchFamily="34" charset="0"/>
              </a:rPr>
              <a:t>Standes</a:t>
            </a:r>
            <a:r>
              <a:rPr lang="en-GB" altLang="de-DE" sz="1800" dirty="0">
                <a:latin typeface="Arial" panose="020B0604020202020204" pitchFamily="34" charset="0"/>
              </a:rPr>
              <a:t> der </a:t>
            </a:r>
            <a:r>
              <a:rPr lang="en-GB" altLang="de-DE" sz="1800" dirty="0" err="1">
                <a:latin typeface="Arial" panose="020B0604020202020204" pitchFamily="34" charset="0"/>
              </a:rPr>
              <a:t>Technik</a:t>
            </a:r>
            <a:r>
              <a:rPr lang="en-GB" altLang="de-DE" sz="1800" dirty="0">
                <a:latin typeface="Arial" panose="020B0604020202020204" pitchFamily="34" charset="0"/>
              </a:rPr>
              <a:t> </a:t>
            </a:r>
            <a:r>
              <a:rPr lang="en-GB" altLang="de-DE" sz="1800" dirty="0" err="1">
                <a:latin typeface="Arial" panose="020B0604020202020204" pitchFamily="34" charset="0"/>
              </a:rPr>
              <a:t>enthalten</a:t>
            </a:r>
            <a:r>
              <a:rPr lang="en-GB" altLang="de-DE" sz="1800" dirty="0" smtClean="0">
                <a:latin typeface="Arial" panose="020B0604020202020204" pitchFamily="34" charset="0"/>
              </a:rPr>
              <a:t>.</a:t>
            </a:r>
            <a:endParaRPr lang="en-GB" altLang="de-DE" sz="1800" dirty="0">
              <a:latin typeface="Arial" panose="020B0604020202020204" pitchFamily="34" charset="0"/>
            </a:endParaRPr>
          </a:p>
        </p:txBody>
      </p:sp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4284638" y="4365104"/>
            <a:ext cx="1441499" cy="735131"/>
          </a:xfrm>
          <a:prstGeom prst="ellipse">
            <a:avLst/>
          </a:prstGeom>
          <a:noFill/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25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18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Einstieg finden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Erfassung der Themenstellung</a:t>
            </a:r>
          </a:p>
          <a:p>
            <a:r>
              <a:rPr lang="de-DE" dirty="0" smtClean="0"/>
              <a:t>Bekannte Dokumente</a:t>
            </a:r>
          </a:p>
          <a:p>
            <a:r>
              <a:rPr lang="de-DE" dirty="0" smtClean="0"/>
              <a:t>Anmelder mit eindeutigem Portfolio</a:t>
            </a:r>
          </a:p>
          <a:p>
            <a:r>
              <a:rPr lang="de-DE" dirty="0" smtClean="0"/>
              <a:t>Vorrecherche Stichworte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900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19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Vorrecherche Stichworte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Enge Eingrenzung mit sehr genau passenden Stichworten</a:t>
            </a:r>
          </a:p>
          <a:p>
            <a:r>
              <a:rPr lang="de-DE" dirty="0" smtClean="0"/>
              <a:t>Erste Dokumente für weitere Recherche finden:</a:t>
            </a:r>
          </a:p>
          <a:p>
            <a:pPr lvl="1"/>
            <a:r>
              <a:rPr lang="de-DE" dirty="0" smtClean="0"/>
              <a:t>Klassen</a:t>
            </a:r>
          </a:p>
          <a:p>
            <a:pPr lvl="1"/>
            <a:r>
              <a:rPr lang="de-DE" dirty="0" smtClean="0"/>
              <a:t>Zitierungen</a:t>
            </a:r>
          </a:p>
          <a:p>
            <a:pPr lvl="1"/>
            <a:r>
              <a:rPr lang="de-DE" dirty="0" smtClean="0"/>
              <a:t>Anmelder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712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Kurzvorstellung PIZ</a:t>
            </a:r>
            <a:endParaRPr lang="de-DE" sz="400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Aufgaben u. Leitbild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sz="2000" dirty="0" smtClean="0"/>
              <a:t>Erstanlaufstelle für alle Fragen zum Schutz von Innovationen</a:t>
            </a:r>
          </a:p>
          <a:p>
            <a:r>
              <a:rPr lang="de-DE" sz="2000" dirty="0" smtClean="0"/>
              <a:t>Analysen u. Überwachungen v. Patenten, Marken, Designs</a:t>
            </a:r>
          </a:p>
          <a:p>
            <a:r>
              <a:rPr lang="de-DE" sz="2000" dirty="0" smtClean="0"/>
              <a:t>Unterstützung beim IP-Management</a:t>
            </a:r>
          </a:p>
          <a:p>
            <a:r>
              <a:rPr lang="de-DE" sz="2000" dirty="0" smtClean="0"/>
              <a:t>Absolute Vertraulichkeit</a:t>
            </a:r>
          </a:p>
          <a:p>
            <a:r>
              <a:rPr lang="de-DE" sz="2000" dirty="0" smtClean="0"/>
              <a:t>Kompetente Mitarbeiter mit langjähriger Erfahrung</a:t>
            </a:r>
          </a:p>
          <a:p>
            <a:r>
              <a:rPr lang="de-DE" sz="2000" dirty="0" smtClean="0"/>
              <a:t>Partner-Netzwerke regional und überregional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Kundennutzen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sz="2000" dirty="0" smtClean="0"/>
              <a:t>Sicherung eines nachhaltigen Erfolgs von Innovationen durch Hilfe beim</a:t>
            </a:r>
          </a:p>
          <a:p>
            <a:endParaRPr lang="de-DE" sz="2000" dirty="0" smtClean="0"/>
          </a:p>
          <a:p>
            <a:pPr lvl="1"/>
            <a:r>
              <a:rPr lang="de-DE" dirty="0" smtClean="0"/>
              <a:t>Schutz</a:t>
            </a:r>
            <a:r>
              <a:rPr lang="de-DE" dirty="0"/>
              <a:t>: </a:t>
            </a:r>
            <a:r>
              <a:rPr lang="de-DE" dirty="0" smtClean="0"/>
              <a:t>Unterstützung beim </a:t>
            </a:r>
            <a:r>
              <a:rPr lang="de-DE" dirty="0"/>
              <a:t>Weg zum </a:t>
            </a:r>
            <a:r>
              <a:rPr lang="de-DE" dirty="0" smtClean="0"/>
              <a:t>geeigneten Schutzrecht</a:t>
            </a:r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Handlungsfreiheit: Unterstützung bei Prüfung und Absicherung</a:t>
            </a:r>
          </a:p>
          <a:p>
            <a:pPr lvl="1"/>
            <a:endParaRPr lang="de-DE" sz="16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613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20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Klassenstatistik</a:t>
            </a:r>
            <a:endParaRPr lang="de-DE" sz="4000" dirty="0"/>
          </a:p>
        </p:txBody>
      </p:sp>
      <p:sp>
        <p:nvSpPr>
          <p:cNvPr id="10" name="Rectangle 1032"/>
          <p:cNvSpPr txBox="1">
            <a:spLocks noChangeArrowheads="1"/>
          </p:cNvSpPr>
          <p:nvPr/>
        </p:nvSpPr>
        <p:spPr bwMode="auto">
          <a:xfrm>
            <a:off x="2144137" y="4948238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2400" kern="0" smtClean="0">
                <a:solidFill>
                  <a:srgbClr val="FF6600"/>
                </a:solidFill>
              </a:rPr>
              <a:t>Passende Patentklassen finden</a:t>
            </a:r>
          </a:p>
        </p:txBody>
      </p:sp>
      <p:sp>
        <p:nvSpPr>
          <p:cNvPr id="11" name="Rectangle 1033"/>
          <p:cNvSpPr>
            <a:spLocks noChangeArrowheads="1"/>
          </p:cNvSpPr>
          <p:nvPr/>
        </p:nvSpPr>
        <p:spPr bwMode="auto">
          <a:xfrm>
            <a:off x="395288" y="1628775"/>
            <a:ext cx="813752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defTabSz="449263" eaLnBrk="0" hangingPunct="0"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71463" indent="-271463" defTabSz="449263" eaLnBrk="0" hangingPunct="0"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50000"/>
              </a:spcBef>
              <a:spcAft>
                <a:spcPct val="0"/>
              </a:spcAft>
              <a:tabLst>
                <a:tab pos="0" algn="l"/>
                <a:tab pos="44132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150000"/>
              </a:lnSpc>
              <a:spcBef>
                <a:spcPct val="20000"/>
              </a:spcBef>
              <a:buFont typeface="Bitstream Vera Sans"/>
              <a:buNone/>
            </a:pPr>
            <a:endParaRPr lang="en-GB" altLang="de-DE" sz="1800">
              <a:latin typeface="Tahoma" panose="020B0604030504040204" pitchFamily="34" charset="0"/>
            </a:endParaRPr>
          </a:p>
        </p:txBody>
      </p:sp>
      <p:sp>
        <p:nvSpPr>
          <p:cNvPr id="12" name="Text Box 1039"/>
          <p:cNvSpPr txBox="1">
            <a:spLocks noChangeArrowheads="1"/>
          </p:cNvSpPr>
          <p:nvPr/>
        </p:nvSpPr>
        <p:spPr bwMode="auto">
          <a:xfrm>
            <a:off x="2916238" y="3213100"/>
            <a:ext cx="14398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800">
                <a:solidFill>
                  <a:schemeClr val="bg1"/>
                </a:solidFill>
              </a:rPr>
              <a:t>TIZ Berlin</a:t>
            </a:r>
          </a:p>
        </p:txBody>
      </p:sp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73238"/>
            <a:ext cx="1852612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" name="Textfeld 1"/>
          <p:cNvSpPr txBox="1">
            <a:spLocks noChangeArrowheads="1"/>
          </p:cNvSpPr>
          <p:nvPr/>
        </p:nvSpPr>
        <p:spPr bwMode="auto">
          <a:xfrm>
            <a:off x="395288" y="4437063"/>
            <a:ext cx="20161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dirty="0"/>
              <a:t>Z. B. Klassenstatistik </a:t>
            </a:r>
            <a:r>
              <a:rPr lang="de-DE" altLang="de-DE" sz="1400" dirty="0" smtClean="0"/>
              <a:t>mit einschlägigen Stichworten</a:t>
            </a:r>
            <a:endParaRPr lang="de-DE" altLang="de-DE" sz="1400" dirty="0"/>
          </a:p>
        </p:txBody>
      </p:sp>
      <p:sp>
        <p:nvSpPr>
          <p:cNvPr id="15" name="Pfeil nach rechts 3"/>
          <p:cNvSpPr>
            <a:spLocks noChangeArrowheads="1"/>
          </p:cNvSpPr>
          <p:nvPr/>
        </p:nvSpPr>
        <p:spPr bwMode="auto">
          <a:xfrm>
            <a:off x="1924050" y="2125663"/>
            <a:ext cx="684213" cy="360362"/>
          </a:xfrm>
          <a:prstGeom prst="rightArrow">
            <a:avLst>
              <a:gd name="adj1" fmla="val 50000"/>
              <a:gd name="adj2" fmla="val 50007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8" y="1770063"/>
            <a:ext cx="5573712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Textfeld 17"/>
          <p:cNvSpPr txBox="1">
            <a:spLocks noChangeArrowheads="1"/>
          </p:cNvSpPr>
          <p:nvPr/>
        </p:nvSpPr>
        <p:spPr bwMode="auto">
          <a:xfrm>
            <a:off x="2916238" y="4425950"/>
            <a:ext cx="2016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/>
              <a:t>Prüfung der einzelnen Klassen auf Relevanz</a:t>
            </a:r>
          </a:p>
        </p:txBody>
      </p:sp>
    </p:spTree>
    <p:extLst>
      <p:ext uri="{BB962C8B-B14F-4D97-AF65-F5344CB8AC3E}">
        <p14:creationId xmlns:p14="http://schemas.microsoft.com/office/powerpoint/2010/main" val="87240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21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2300"/>
            <a:ext cx="8229600" cy="950913"/>
          </a:xfrm>
        </p:spPr>
        <p:txBody>
          <a:bodyPr/>
          <a:lstStyle/>
          <a:p>
            <a:r>
              <a:rPr lang="de-DE" sz="4000" dirty="0" smtClean="0"/>
              <a:t>Recherche als iterativer </a:t>
            </a:r>
            <a:r>
              <a:rPr lang="de-DE" sz="4000" dirty="0" err="1" smtClean="0"/>
              <a:t>Prozeß</a:t>
            </a:r>
            <a:endParaRPr lang="de-DE" sz="40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000500" y="1763713"/>
          <a:ext cx="4191000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Clip" r:id="rId5" imgW="895198" imgH="880567" progId="MS_ClipArt_Gallery.2">
                  <p:embed/>
                </p:oleObj>
              </mc:Choice>
              <mc:Fallback>
                <p:oleObj name="Clip" r:id="rId5" imgW="895198" imgH="880567" progId="MS_ClipArt_Gallery.2">
                  <p:embed/>
                  <p:pic>
                    <p:nvPicPr>
                      <p:cNvPr id="71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763713"/>
                        <a:ext cx="4191000" cy="412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Freeform 4"/>
          <p:cNvSpPr>
            <a:spLocks/>
          </p:cNvSpPr>
          <p:nvPr/>
        </p:nvSpPr>
        <p:spPr bwMode="auto">
          <a:xfrm>
            <a:off x="2095500" y="1535113"/>
            <a:ext cx="4953000" cy="4000500"/>
          </a:xfrm>
          <a:custGeom>
            <a:avLst/>
            <a:gdLst>
              <a:gd name="T0" fmla="*/ 0 w 3120"/>
              <a:gd name="T1" fmla="*/ 2147483647 h 2520"/>
              <a:gd name="T2" fmla="*/ 2147483647 w 3120"/>
              <a:gd name="T3" fmla="*/ 2147483647 h 2520"/>
              <a:gd name="T4" fmla="*/ 2147483647 w 3120"/>
              <a:gd name="T5" fmla="*/ 2147483647 h 2520"/>
              <a:gd name="T6" fmla="*/ 2147483647 w 3120"/>
              <a:gd name="T7" fmla="*/ 2147483647 h 2520"/>
              <a:gd name="T8" fmla="*/ 2147483647 w 3120"/>
              <a:gd name="T9" fmla="*/ 2147483647 h 2520"/>
              <a:gd name="T10" fmla="*/ 2147483647 w 3120"/>
              <a:gd name="T11" fmla="*/ 2147483647 h 25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20" h="2520">
                <a:moveTo>
                  <a:pt x="0" y="2520"/>
                </a:moveTo>
                <a:cubicBezTo>
                  <a:pt x="12" y="2076"/>
                  <a:pt x="24" y="1632"/>
                  <a:pt x="144" y="1320"/>
                </a:cubicBezTo>
                <a:cubicBezTo>
                  <a:pt x="264" y="1008"/>
                  <a:pt x="440" y="840"/>
                  <a:pt x="720" y="648"/>
                </a:cubicBezTo>
                <a:cubicBezTo>
                  <a:pt x="1000" y="456"/>
                  <a:pt x="1512" y="272"/>
                  <a:pt x="1824" y="168"/>
                </a:cubicBezTo>
                <a:cubicBezTo>
                  <a:pt x="2136" y="64"/>
                  <a:pt x="2376" y="48"/>
                  <a:pt x="2592" y="24"/>
                </a:cubicBezTo>
                <a:cubicBezTo>
                  <a:pt x="2808" y="0"/>
                  <a:pt x="3032" y="24"/>
                  <a:pt x="3120" y="24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924300" y="3973513"/>
            <a:ext cx="12890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Extraktion neuer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Suchkriterien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381500" y="5040313"/>
            <a:ext cx="1417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Suche durchführen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524500" y="4049713"/>
            <a:ext cx="1458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Suche durchführen 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143500" y="2754313"/>
            <a:ext cx="12890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Extraktion neuer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de-DE" altLang="de-DE" sz="1400">
                <a:latin typeface="Arial Narrow" panose="020B0606020202030204" pitchFamily="34" charset="0"/>
              </a:rPr>
              <a:t>Suchkriterien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 rot="5400000">
            <a:off x="1866900" y="4811713"/>
            <a:ext cx="914400" cy="1066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2819 w 21600"/>
              <a:gd name="T25" fmla="*/ 1332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919" y="0"/>
                </a:moveTo>
                <a:lnTo>
                  <a:pt x="10237" y="6171"/>
                </a:lnTo>
                <a:lnTo>
                  <a:pt x="13323" y="6171"/>
                </a:lnTo>
                <a:lnTo>
                  <a:pt x="13323" y="13323"/>
                </a:lnTo>
                <a:lnTo>
                  <a:pt x="6171" y="13323"/>
                </a:lnTo>
                <a:lnTo>
                  <a:pt x="6171" y="10237"/>
                </a:lnTo>
                <a:lnTo>
                  <a:pt x="0" y="1591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919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2705100" y="5649913"/>
            <a:ext cx="1323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800">
                <a:latin typeface="Arial Narrow" panose="020B0606020202030204" pitchFamily="34" charset="0"/>
              </a:rPr>
              <a:t>Suchaufwand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 rot="16200000">
            <a:off x="773907" y="4837906"/>
            <a:ext cx="1333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800">
                <a:latin typeface="Arial Narrow" panose="020B0606020202030204" pitchFamily="34" charset="0"/>
              </a:rPr>
              <a:t>Suchergebnis</a:t>
            </a:r>
            <a:endParaRPr lang="de-DE" altLang="de-DE" sz="9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49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22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Systematische o. kreative Suchstrategien?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/>
              <a:t>Gutes Rezept: Einstieg kreativ mit 2-3 Begriffen, welche Thema eng beschreiben</a:t>
            </a:r>
            <a:br>
              <a:rPr lang="de-DE" dirty="0"/>
            </a:br>
            <a:endParaRPr lang="de-DE" dirty="0" smtClean="0"/>
          </a:p>
          <a:p>
            <a:r>
              <a:rPr lang="de-DE" dirty="0" smtClean="0"/>
              <a:t>Fortführung </a:t>
            </a:r>
            <a:r>
              <a:rPr lang="de-DE" dirty="0"/>
              <a:t>mit systematischer Suche</a:t>
            </a:r>
          </a:p>
          <a:p>
            <a:endParaRPr lang="de-DE" dirty="0" smtClean="0"/>
          </a:p>
          <a:p>
            <a:r>
              <a:rPr lang="de-DE" dirty="0" smtClean="0"/>
              <a:t>Auch </a:t>
            </a:r>
            <a:r>
              <a:rPr lang="de-DE" dirty="0"/>
              <a:t>Wechsel </a:t>
            </a:r>
            <a:r>
              <a:rPr lang="de-DE" dirty="0" smtClean="0"/>
              <a:t>zurück kann </a:t>
            </a:r>
            <a:r>
              <a:rPr lang="de-DE" dirty="0"/>
              <a:t>bei schwierigen Recherchen sinnvoll sein</a:t>
            </a:r>
          </a:p>
        </p:txBody>
      </p:sp>
    </p:spTree>
    <p:extLst>
      <p:ext uri="{BB962C8B-B14F-4D97-AF65-F5344CB8AC3E}">
        <p14:creationId xmlns:p14="http://schemas.microsoft.com/office/powerpoint/2010/main" val="305204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23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Erfolgsmethoden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sz="2800" dirty="0" smtClean="0"/>
              <a:t>Suchstrategien mit möglichst variablen Ansätzen (Klassen, Stichworte, Kombinationen davon, Zitate)</a:t>
            </a:r>
          </a:p>
          <a:p>
            <a:r>
              <a:rPr lang="de-DE" sz="2800" dirty="0" smtClean="0"/>
              <a:t>Rückkopplung auf Themenstellung &gt; erneute Interpretation</a:t>
            </a:r>
          </a:p>
          <a:p>
            <a:r>
              <a:rPr lang="de-DE" sz="2800" dirty="0" smtClean="0"/>
              <a:t>Mehrstufiger Bewertungsprozess der Fundstellen (Erfahrung während der Recherche)</a:t>
            </a:r>
          </a:p>
          <a:p>
            <a:r>
              <a:rPr lang="de-DE" sz="2800" dirty="0" smtClean="0"/>
              <a:t>Absicherung </a:t>
            </a:r>
            <a:r>
              <a:rPr lang="de-DE" sz="2800" dirty="0"/>
              <a:t>durch mehrere Rechercheure</a:t>
            </a:r>
          </a:p>
        </p:txBody>
      </p:sp>
    </p:spTree>
    <p:extLst>
      <p:ext uri="{BB962C8B-B14F-4D97-AF65-F5344CB8AC3E}">
        <p14:creationId xmlns:p14="http://schemas.microsoft.com/office/powerpoint/2010/main" val="13284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24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Erfolgsindikatoren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Gute Kundenkommunikation</a:t>
            </a:r>
          </a:p>
          <a:p>
            <a:r>
              <a:rPr lang="de-DE" dirty="0" smtClean="0"/>
              <a:t>Reflektion der Strategie</a:t>
            </a:r>
          </a:p>
          <a:p>
            <a:r>
              <a:rPr lang="de-DE" dirty="0" smtClean="0"/>
              <a:t>Natürlich </a:t>
            </a:r>
            <a:r>
              <a:rPr lang="de-DE" dirty="0"/>
              <a:t>eindeutige Treffer &gt; hier Zitierungen oft interessant</a:t>
            </a:r>
            <a:endParaRPr lang="de-DE" dirty="0" smtClean="0"/>
          </a:p>
          <a:p>
            <a:r>
              <a:rPr lang="de-DE" dirty="0" smtClean="0"/>
              <a:t>Überschneidende Ergebnisse mit unterschiedlichen Suchstrategien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439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25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Das war‘s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Nicht alle Patentanmeldungen revolutionieren die Welt..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… aber spannend ist die Welt der Patente allemal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 smtClean="0"/>
              <a:t>US2003084897</a:t>
            </a:r>
            <a:br>
              <a:rPr lang="de-DE" sz="2400" dirty="0" smtClean="0"/>
            </a:br>
            <a:r>
              <a:rPr lang="de-DE" sz="2400" dirty="0" smtClean="0"/>
              <a:t>Feuerstelle mit Wasserfall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2592388"/>
            <a:ext cx="304800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0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3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Agenda - Vorlage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Was macht Patentrecherchen besonders?</a:t>
            </a:r>
          </a:p>
          <a:p>
            <a:pPr marL="0" indent="0">
              <a:buNone/>
            </a:pPr>
            <a:r>
              <a:rPr lang="de-DE" dirty="0" smtClean="0"/>
              <a:t>Welche Tools werden verwendet?</a:t>
            </a:r>
          </a:p>
          <a:p>
            <a:pPr marL="0" indent="0">
              <a:buNone/>
            </a:pPr>
            <a:r>
              <a:rPr lang="de-DE" dirty="0" smtClean="0"/>
              <a:t>Welche Recherchemethoden werden angewendet? </a:t>
            </a:r>
          </a:p>
          <a:p>
            <a:pPr marL="0" indent="0">
              <a:buNone/>
            </a:pPr>
            <a:r>
              <a:rPr lang="de-DE" dirty="0" smtClean="0"/>
              <a:t>Welche Erfolgskriterien gibt es ?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529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4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Berge von Patenten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de-DE" b="1" dirty="0" err="1" smtClean="0"/>
              <a:t>Espacenet</a:t>
            </a:r>
            <a:r>
              <a:rPr lang="de-DE" b="1" dirty="0"/>
              <a:t>: </a:t>
            </a:r>
            <a:r>
              <a:rPr lang="de-DE" b="1" dirty="0" smtClean="0"/>
              <a:t>kostenloser Zugriff </a:t>
            </a:r>
            <a:r>
              <a:rPr lang="de-DE" b="1" dirty="0"/>
              <a:t>auf über 100 Millionen Patentdokumente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39105"/>
            <a:ext cx="5194920" cy="296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5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5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46126"/>
            <a:ext cx="8229600" cy="801686"/>
          </a:xfrm>
        </p:spPr>
        <p:txBody>
          <a:bodyPr/>
          <a:lstStyle/>
          <a:p>
            <a:r>
              <a:rPr lang="de-DE" sz="4000" dirty="0" smtClean="0"/>
              <a:t>Aufbau eines Patents</a:t>
            </a:r>
            <a:endParaRPr lang="de-DE" sz="40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570038"/>
            <a:ext cx="6040437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hteck 1"/>
          <p:cNvSpPr>
            <a:spLocks noChangeArrowheads="1"/>
          </p:cNvSpPr>
          <p:nvPr/>
        </p:nvSpPr>
        <p:spPr bwMode="auto">
          <a:xfrm>
            <a:off x="6380163" y="1989138"/>
            <a:ext cx="2584450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altLang="de-DE"/>
              <a:t>Titelseite</a:t>
            </a:r>
          </a:p>
          <a:p>
            <a:pPr eaLnBrk="1" hangingPunct="1"/>
            <a:endParaRPr lang="de-DE" altLang="de-DE"/>
          </a:p>
          <a:p>
            <a:pPr eaLnBrk="1" hangingPunct="1"/>
            <a:r>
              <a:rPr lang="de-DE" altLang="de-DE"/>
              <a:t>Beschreibung</a:t>
            </a:r>
          </a:p>
          <a:p>
            <a:pPr eaLnBrk="1" hangingPunct="1"/>
            <a:endParaRPr lang="de-DE" altLang="de-DE"/>
          </a:p>
          <a:p>
            <a:pPr eaLnBrk="1" hangingPunct="1"/>
            <a:r>
              <a:rPr lang="de-DE" altLang="de-DE"/>
              <a:t>Ansprüche</a:t>
            </a:r>
          </a:p>
          <a:p>
            <a:pPr eaLnBrk="1" hangingPunct="1"/>
            <a:endParaRPr lang="de-DE" altLang="de-DE"/>
          </a:p>
          <a:p>
            <a:pPr eaLnBrk="1" hangingPunct="1"/>
            <a:r>
              <a:rPr lang="de-DE" altLang="de-DE"/>
              <a:t>Zeichnungen</a:t>
            </a:r>
          </a:p>
        </p:txBody>
      </p:sp>
      <p:cxnSp>
        <p:nvCxnSpPr>
          <p:cNvPr id="13" name="Gerade Verbindung mit Pfeil 3"/>
          <p:cNvCxnSpPr>
            <a:cxnSpLocks noChangeShapeType="1"/>
          </p:cNvCxnSpPr>
          <p:nvPr/>
        </p:nvCxnSpPr>
        <p:spPr bwMode="auto">
          <a:xfrm flipH="1">
            <a:off x="2268538" y="2133600"/>
            <a:ext cx="41671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Gerade Verbindung mit Pfeil 5"/>
          <p:cNvCxnSpPr>
            <a:cxnSpLocks noChangeShapeType="1"/>
          </p:cNvCxnSpPr>
          <p:nvPr/>
        </p:nvCxnSpPr>
        <p:spPr bwMode="auto">
          <a:xfrm flipH="1">
            <a:off x="4351338" y="2708275"/>
            <a:ext cx="20843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Gerade Verbindung mit Pfeil 7"/>
          <p:cNvCxnSpPr>
            <a:cxnSpLocks noChangeShapeType="1"/>
          </p:cNvCxnSpPr>
          <p:nvPr/>
        </p:nvCxnSpPr>
        <p:spPr bwMode="auto">
          <a:xfrm flipH="1">
            <a:off x="1547813" y="3284538"/>
            <a:ext cx="4832350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Gerade Verbindung mit Pfeil 9"/>
          <p:cNvCxnSpPr>
            <a:cxnSpLocks noChangeShapeType="1"/>
          </p:cNvCxnSpPr>
          <p:nvPr/>
        </p:nvCxnSpPr>
        <p:spPr bwMode="auto">
          <a:xfrm flipH="1">
            <a:off x="4351338" y="3763963"/>
            <a:ext cx="2084387" cy="5286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357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6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46126"/>
            <a:ext cx="8229600" cy="954682"/>
          </a:xfrm>
        </p:spPr>
        <p:txBody>
          <a:bodyPr/>
          <a:lstStyle/>
          <a:p>
            <a:r>
              <a:rPr lang="de-DE" sz="4000" dirty="0" smtClean="0"/>
              <a:t>Recherchearten</a:t>
            </a:r>
            <a:endParaRPr lang="de-DE" sz="4000" dirty="0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de-DE" altLang="de-DE" sz="2800" dirty="0" smtClean="0"/>
              <a:t>Eigene Anmeldung: Neuheitsrecherche</a:t>
            </a:r>
          </a:p>
          <a:p>
            <a:r>
              <a:rPr lang="de-DE" altLang="de-DE" sz="2800" dirty="0" smtClean="0"/>
              <a:t>Eigene Handlungsfreiheit abschätzen: Verletzungsrecherche auch Freedom-</a:t>
            </a:r>
            <a:r>
              <a:rPr lang="de-DE" altLang="de-DE" sz="2800" dirty="0" err="1" smtClean="0"/>
              <a:t>to</a:t>
            </a:r>
            <a:r>
              <a:rPr lang="de-DE" altLang="de-DE" sz="2800" dirty="0" smtClean="0"/>
              <a:t>-</a:t>
            </a:r>
            <a:r>
              <a:rPr lang="de-DE" altLang="de-DE" sz="2800" dirty="0" err="1" smtClean="0"/>
              <a:t>Operate</a:t>
            </a:r>
            <a:r>
              <a:rPr lang="de-DE" altLang="de-DE" sz="2800" dirty="0" smtClean="0"/>
              <a:t> genannt.</a:t>
            </a:r>
          </a:p>
          <a:p>
            <a:r>
              <a:rPr lang="de-DE" altLang="de-DE" sz="2800" dirty="0" smtClean="0"/>
              <a:t>Konkurrenzanmeldung angreifen: Einspruchs- oder Nichtigkeitsrecherche (innerhalb Frist oder später)</a:t>
            </a:r>
          </a:p>
          <a:p>
            <a:r>
              <a:rPr lang="de-DE" altLang="de-DE" sz="2800" dirty="0" smtClean="0"/>
              <a:t>Laufende Beobachtung: Regelmäßige Überwachungsreports</a:t>
            </a:r>
          </a:p>
        </p:txBody>
      </p:sp>
    </p:spTree>
    <p:extLst>
      <p:ext uri="{BB962C8B-B14F-4D97-AF65-F5344CB8AC3E}">
        <p14:creationId xmlns:p14="http://schemas.microsoft.com/office/powerpoint/2010/main" val="137402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7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 smtClean="0"/>
              <a:t>Was macht Patentsuchen besonders?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Anforderung der Vollständigkeit</a:t>
            </a:r>
            <a:endParaRPr lang="de-DE" dirty="0"/>
          </a:p>
          <a:p>
            <a:r>
              <a:rPr lang="de-DE" dirty="0" smtClean="0"/>
              <a:t>Genauigkeit und Präzision der Suche</a:t>
            </a:r>
            <a:endParaRPr lang="de-DE" dirty="0"/>
          </a:p>
          <a:p>
            <a:r>
              <a:rPr lang="de-DE" dirty="0" smtClean="0"/>
              <a:t>Patentchinesisch – schwierige Patentsprache</a:t>
            </a:r>
          </a:p>
        </p:txBody>
      </p:sp>
    </p:spTree>
    <p:extLst>
      <p:ext uri="{BB962C8B-B14F-4D97-AF65-F5344CB8AC3E}">
        <p14:creationId xmlns:p14="http://schemas.microsoft.com/office/powerpoint/2010/main" val="79402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8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44500"/>
            <a:ext cx="8229600" cy="1577230"/>
          </a:xfrm>
        </p:spPr>
        <p:txBody>
          <a:bodyPr/>
          <a:lstStyle/>
          <a:p>
            <a:r>
              <a:rPr lang="de-DE" sz="4000" dirty="0" smtClean="0"/>
              <a:t>Große Anforderung </a:t>
            </a:r>
            <a:r>
              <a:rPr lang="de-DE" sz="4000" dirty="0"/>
              <a:t>der Vollständigkeit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de-DE" sz="2800" dirty="0"/>
              <a:t>Neuheit als zentrale Anforderung</a:t>
            </a:r>
          </a:p>
          <a:p>
            <a:r>
              <a:rPr lang="de-DE" sz="2800" dirty="0"/>
              <a:t>Im Prinzip alle weltweit öffentlich zugänglichen Informationen </a:t>
            </a:r>
          </a:p>
          <a:p>
            <a:pPr lvl="1"/>
            <a:r>
              <a:rPr lang="de-DE" sz="2400" dirty="0"/>
              <a:t>Schriftlich z. B. auch Zeitschriftenartikel</a:t>
            </a:r>
          </a:p>
          <a:p>
            <a:pPr lvl="1"/>
            <a:r>
              <a:rPr lang="de-DE" sz="2400" dirty="0"/>
              <a:t>Mündlich z. B. Vorträge oder auch </a:t>
            </a:r>
          </a:p>
          <a:p>
            <a:pPr lvl="1"/>
            <a:r>
              <a:rPr lang="de-DE" sz="2400" dirty="0"/>
              <a:t>Benutzung im öffentlich zugänglichen Raum </a:t>
            </a:r>
          </a:p>
          <a:p>
            <a:r>
              <a:rPr lang="de-DE" sz="2800" dirty="0"/>
              <a:t>Daher reichen schon Suchen in Patentliteratur mit nur </a:t>
            </a:r>
            <a:r>
              <a:rPr lang="de-DE" sz="2800" dirty="0" smtClean="0"/>
              <a:t>einer Suchrichtung </a:t>
            </a:r>
            <a:r>
              <a:rPr lang="de-DE" sz="2800" dirty="0"/>
              <a:t>fast nie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395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188913"/>
            <a:ext cx="8785225" cy="144462"/>
          </a:xfrm>
          <a:prstGeom prst="rect">
            <a:avLst/>
          </a:prstGeom>
          <a:solidFill>
            <a:srgbClr val="EE65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de-DE" sz="18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79388" y="549275"/>
            <a:ext cx="878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250825" y="6237288"/>
            <a:ext cx="8713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79388" y="6237288"/>
            <a:ext cx="4826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dirty="0" smtClean="0"/>
              <a:t>© 2018 PIZ Darmstadt - </a:t>
            </a:r>
            <a:r>
              <a:rPr lang="de-DE" dirty="0"/>
              <a:t>www.main-piz.de | </a:t>
            </a:r>
            <a:fld id="{2F31E3AB-EE9A-4190-90D8-94E3C725F165}" type="slidenum">
              <a:rPr lang="de-DE"/>
              <a:pPr/>
              <a:t>9</a:t>
            </a:fld>
            <a:endParaRPr lang="de-DE" dirty="0"/>
          </a:p>
        </p:txBody>
      </p:sp>
      <p:pic>
        <p:nvPicPr>
          <p:cNvPr id="3078" name="Picture 7" descr="PIZ DA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6310313"/>
            <a:ext cx="1360488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107950" y="260350"/>
            <a:ext cx="6696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endParaRPr lang="de-DE" sz="2400" b="1">
              <a:solidFill>
                <a:srgbClr val="FF66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940966"/>
          </a:xfrm>
        </p:spPr>
        <p:txBody>
          <a:bodyPr/>
          <a:lstStyle/>
          <a:p>
            <a:r>
              <a:rPr lang="de-DE" sz="4000" dirty="0"/>
              <a:t>Genauigkeit und Präzision der Suche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de-DE" dirty="0" smtClean="0"/>
              <a:t>Patente bauen zumeist auf alten Patenten auf</a:t>
            </a:r>
          </a:p>
          <a:p>
            <a:r>
              <a:rPr lang="de-DE" dirty="0" smtClean="0"/>
              <a:t>Die klassische Fragestellung ist kein Überblick, sondern beschreibt </a:t>
            </a:r>
            <a:r>
              <a:rPr lang="de-DE" dirty="0" smtClean="0"/>
              <a:t>exakte Details </a:t>
            </a:r>
            <a:r>
              <a:rPr lang="de-DE" dirty="0" smtClean="0"/>
              <a:t>der Neuerung</a:t>
            </a:r>
          </a:p>
          <a:p>
            <a:r>
              <a:rPr lang="de-DE" dirty="0" smtClean="0"/>
              <a:t>Daher ist meist die genaue Beschreibung des neuen </a:t>
            </a:r>
            <a:r>
              <a:rPr lang="de-DE" dirty="0"/>
              <a:t>Aspekts </a:t>
            </a:r>
            <a:r>
              <a:rPr lang="de-DE" dirty="0" smtClean="0"/>
              <a:t>Suchaufgabe</a:t>
            </a:r>
          </a:p>
        </p:txBody>
      </p:sp>
    </p:spTree>
    <p:extLst>
      <p:ext uri="{BB962C8B-B14F-4D97-AF65-F5344CB8AC3E}">
        <p14:creationId xmlns:p14="http://schemas.microsoft.com/office/powerpoint/2010/main" val="270782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PIZDA">
  <a:themeElements>
    <a:clrScheme name="Vortragsvorlage_neues_TUDesign_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ortragsvorlage_neues_TUDesign_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tragsvorlage_neues_TUDesign_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svorlage_neues_TUDesign_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svorlage_neues_TUDesign_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svorlage_neues_TUDesign_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svorlage_neues_TUDesign_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svorlage_neues_TUDesign_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svorlage_neues_TUDesign_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PIZDA</Template>
  <TotalTime>0</TotalTime>
  <Words>788</Words>
  <Application>Microsoft Office PowerPoint</Application>
  <PresentationFormat>Bildschirmpräsentation (4:3)</PresentationFormat>
  <Paragraphs>195</Paragraphs>
  <Slides>25</Slides>
  <Notes>25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Bitstream Vera Sans</vt:lpstr>
      <vt:lpstr>Tahoma</vt:lpstr>
      <vt:lpstr>Vorlage PIZDA</vt:lpstr>
      <vt:lpstr>Clip</vt:lpstr>
      <vt:lpstr>Patentinformationszentrum Darmstadt der Universitäts- und Landesbibliothek – www.main-piz.de</vt:lpstr>
      <vt:lpstr>Kurzvorstellung PIZ</vt:lpstr>
      <vt:lpstr>Agenda - Vorlage</vt:lpstr>
      <vt:lpstr>Berge von Patenten</vt:lpstr>
      <vt:lpstr>Aufbau eines Patents</vt:lpstr>
      <vt:lpstr>Recherchearten</vt:lpstr>
      <vt:lpstr>Was macht Patentsuchen besonders?</vt:lpstr>
      <vt:lpstr>Große Anforderung der Vollständigkeit</vt:lpstr>
      <vt:lpstr>Genauigkeit und Präzision der Suche</vt:lpstr>
      <vt:lpstr>Patentchinesisch – schwierige Patentsprache</vt:lpstr>
      <vt:lpstr>Vorteile von Patentinformation</vt:lpstr>
      <vt:lpstr>Freie weltweite Datenbanken</vt:lpstr>
      <vt:lpstr>Vorteile kommerzieller Datenbanken</vt:lpstr>
      <vt:lpstr>Recherchemethoden</vt:lpstr>
      <vt:lpstr>Stichwort-Probleme</vt:lpstr>
      <vt:lpstr>Patentklassen – auch für Perpetuum mobile</vt:lpstr>
      <vt:lpstr>Zitatvarianten</vt:lpstr>
      <vt:lpstr>Einstieg finden</vt:lpstr>
      <vt:lpstr>Vorrecherche Stichworte</vt:lpstr>
      <vt:lpstr>Klassenstatistik</vt:lpstr>
      <vt:lpstr>Recherche als iterativer Prozeß</vt:lpstr>
      <vt:lpstr>Systematische o. kreative Suchstrategien?</vt:lpstr>
      <vt:lpstr>Erfolgsmethoden</vt:lpstr>
      <vt:lpstr>Erfolgsindikatoren</vt:lpstr>
      <vt:lpstr>Das war‘s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Patentinformationszentrum Darmstadt</dc:title>
  <dc:creator>Rudi</dc:creator>
  <cp:lastModifiedBy>Rudolf Nickels</cp:lastModifiedBy>
  <cp:revision>105</cp:revision>
  <cp:lastPrinted>2014-04-22T11:23:00Z</cp:lastPrinted>
  <dcterms:created xsi:type="dcterms:W3CDTF">2014-04-21T16:43:43Z</dcterms:created>
  <dcterms:modified xsi:type="dcterms:W3CDTF">2018-05-22T12:44:38Z</dcterms:modified>
</cp:coreProperties>
</file>